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0" r:id="rId11"/>
    <p:sldId id="261" r:id="rId12"/>
    <p:sldId id="267" r:id="rId13"/>
    <p:sldId id="268" r:id="rId14"/>
    <p:sldId id="286" r:id="rId15"/>
    <p:sldId id="269" r:id="rId16"/>
    <p:sldId id="276" r:id="rId17"/>
    <p:sldId id="277" r:id="rId18"/>
    <p:sldId id="270" r:id="rId19"/>
    <p:sldId id="271" r:id="rId20"/>
    <p:sldId id="278" r:id="rId21"/>
    <p:sldId id="272" r:id="rId22"/>
    <p:sldId id="284" r:id="rId23"/>
    <p:sldId id="279" r:id="rId24"/>
    <p:sldId id="273" r:id="rId25"/>
    <p:sldId id="280" r:id="rId26"/>
    <p:sldId id="281" r:id="rId27"/>
    <p:sldId id="274" r:id="rId28"/>
    <p:sldId id="275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9D1D8-5B20-4025-8154-3334E7D889AE}" type="datetimeFigureOut">
              <a:rPr lang="ru-RU" smtClean="0"/>
              <a:t>09.03.2022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23F1F-2E2C-4B4F-8DE9-A242BBD774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810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F62A5-B4FE-400F-9139-0939F60D903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1092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23F1F-2E2C-4B4F-8DE9-A242BBD774E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9524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D6935-A256-4429-A10F-C524A44D76BE}" type="datetimeFigureOut">
              <a:rPr lang="ru-RU" smtClean="0"/>
              <a:t>09.03.2022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FBAA9-5C3E-4722-9D1F-66CBDBDF4CC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91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D6935-A256-4429-A10F-C524A44D76BE}" type="datetimeFigureOut">
              <a:rPr lang="ru-RU" smtClean="0"/>
              <a:t>09.03.2022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FBAA9-5C3E-4722-9D1F-66CBDBDF4CC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2293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D6935-A256-4429-A10F-C524A44D76BE}" type="datetimeFigureOut">
              <a:rPr lang="ru-RU" smtClean="0"/>
              <a:t>09.03.2022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FBAA9-5C3E-4722-9D1F-66CBDBDF4CC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005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D6935-A256-4429-A10F-C524A44D76BE}" type="datetimeFigureOut">
              <a:rPr lang="ru-RU" smtClean="0"/>
              <a:t>09.03.2022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FBAA9-5C3E-4722-9D1F-66CBDBDF4CC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0372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D6935-A256-4429-A10F-C524A44D76BE}" type="datetimeFigureOut">
              <a:rPr lang="ru-RU" smtClean="0"/>
              <a:t>09.03.2022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FBAA9-5C3E-4722-9D1F-66CBDBDF4CC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5120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D6935-A256-4429-A10F-C524A44D76BE}" type="datetimeFigureOut">
              <a:rPr lang="ru-RU" smtClean="0"/>
              <a:t>09.03.2022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FBAA9-5C3E-4722-9D1F-66CBDBDF4CC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6562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D6935-A256-4429-A10F-C524A44D76BE}" type="datetimeFigureOut">
              <a:rPr lang="ru-RU" smtClean="0"/>
              <a:t>09.03.2022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FBAA9-5C3E-4722-9D1F-66CBDBDF4CC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255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D6935-A256-4429-A10F-C524A44D76BE}" type="datetimeFigureOut">
              <a:rPr lang="ru-RU" smtClean="0"/>
              <a:t>09.03.2022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FBAA9-5C3E-4722-9D1F-66CBDBDF4CC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3237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D6935-A256-4429-A10F-C524A44D76BE}" type="datetimeFigureOut">
              <a:rPr lang="ru-RU" smtClean="0"/>
              <a:t>09.03.2022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FBAA9-5C3E-4722-9D1F-66CBDBDF4CC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5558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D6935-A256-4429-A10F-C524A44D76BE}" type="datetimeFigureOut">
              <a:rPr lang="ru-RU" smtClean="0"/>
              <a:t>09.03.2022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FBAA9-5C3E-4722-9D1F-66CBDBDF4CC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865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D6935-A256-4429-A10F-C524A44D76BE}" type="datetimeFigureOut">
              <a:rPr lang="ru-RU" smtClean="0"/>
              <a:t>09.03.2022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FBAA9-5C3E-4722-9D1F-66CBDBDF4CC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1013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D6935-A256-4429-A10F-C524A44D76BE}" type="datetimeFigureOut">
              <a:rPr lang="ru-RU" smtClean="0"/>
              <a:t>09.03.2022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FBAA9-5C3E-4722-9D1F-66CBDBDF4CC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0500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0000"/>
                </a:solidFill>
              </a:rPr>
              <a:t>Задание 8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1761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II.</a:t>
            </a:r>
            <a:r>
              <a:rPr lang="ru-RU" dirty="0" smtClean="0">
                <a:solidFill>
                  <a:srgbClr val="FF0000"/>
                </a:solidFill>
              </a:rPr>
              <a:t>Ошибки с </a:t>
            </a:r>
            <a:r>
              <a:rPr lang="ru-RU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ПРИЧАСТНЫМИ ОБОРОТАМИ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sz="2600" i="1" dirty="0" smtClean="0">
                <a:solidFill>
                  <a:srgbClr val="7030A0"/>
                </a:solidFill>
              </a:rPr>
              <a:t>Определяемое слово внутри причастного оборота</a:t>
            </a:r>
          </a:p>
          <a:p>
            <a:pPr marL="0" indent="0">
              <a:buNone/>
            </a:pPr>
            <a:r>
              <a:rPr lang="ru-RU" dirty="0" smtClean="0"/>
              <a:t>      </a:t>
            </a:r>
            <a:r>
              <a:rPr lang="ru-RU" sz="1900" dirty="0" smtClean="0"/>
              <a:t>Пример: </a:t>
            </a:r>
            <a:r>
              <a:rPr lang="ru-RU" sz="1900" i="1" u="sng" dirty="0" smtClean="0"/>
              <a:t>Приехавшие</a:t>
            </a:r>
            <a:r>
              <a:rPr lang="ru-RU" sz="1900" i="1" dirty="0" smtClean="0"/>
              <a:t> </a:t>
            </a:r>
            <a:r>
              <a:rPr lang="ru-RU" sz="1900" b="1" i="1" dirty="0" smtClean="0"/>
              <a:t>делегаты</a:t>
            </a:r>
            <a:r>
              <a:rPr lang="ru-RU" sz="1900" i="1" dirty="0" smtClean="0"/>
              <a:t> </a:t>
            </a:r>
            <a:r>
              <a:rPr lang="ru-RU" sz="1900" i="1" u="sng" dirty="0" smtClean="0"/>
              <a:t>на съезд </a:t>
            </a:r>
            <a:r>
              <a:rPr lang="ru-RU" sz="1900" i="1" dirty="0" smtClean="0"/>
              <a:t>должны зарегистрироваться.   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ru-RU" sz="2600" i="1" dirty="0" smtClean="0">
                <a:solidFill>
                  <a:srgbClr val="7030A0"/>
                </a:solidFill>
              </a:rPr>
              <a:t>Разные падежи у причастия и определяемого слова</a:t>
            </a:r>
          </a:p>
          <a:p>
            <a:pPr marL="0" indent="0">
              <a:buNone/>
            </a:pPr>
            <a:r>
              <a:rPr lang="ru-RU" sz="1900" i="1" dirty="0"/>
              <a:t> </a:t>
            </a:r>
            <a:r>
              <a:rPr lang="ru-RU" sz="1900" i="1" dirty="0" smtClean="0"/>
              <a:t>        </a:t>
            </a:r>
            <a:r>
              <a:rPr lang="ru-RU" sz="1900" dirty="0" smtClean="0"/>
              <a:t>Пример:</a:t>
            </a:r>
            <a:r>
              <a:rPr lang="ru-RU" sz="1900" i="1" dirty="0" smtClean="0"/>
              <a:t> </a:t>
            </a:r>
            <a:r>
              <a:rPr lang="ru-RU" sz="1900" b="1" i="1" u="sng" dirty="0" smtClean="0"/>
              <a:t>Одно</a:t>
            </a:r>
            <a:r>
              <a:rPr lang="ru-RU" sz="1900" i="1" u="sng" dirty="0" smtClean="0"/>
              <a:t> из чудес </a:t>
            </a:r>
            <a:r>
              <a:rPr lang="ru-RU" sz="1900" i="1" dirty="0" smtClean="0"/>
              <a:t>на Курильской гряде (Как</a:t>
            </a:r>
            <a:r>
              <a:rPr lang="ru-RU" sz="1900" b="1" i="1" dirty="0" smtClean="0"/>
              <a:t>ое</a:t>
            </a:r>
            <a:r>
              <a:rPr lang="ru-RU" sz="1900" i="1" dirty="0" smtClean="0"/>
              <a:t>?), </a:t>
            </a:r>
            <a:r>
              <a:rPr lang="ru-RU" sz="1900" i="1" u="sng" dirty="0" smtClean="0"/>
              <a:t>привлекающ</a:t>
            </a:r>
            <a:r>
              <a:rPr lang="ru-RU" sz="1900" b="1" i="1" u="sng" dirty="0" smtClean="0"/>
              <a:t>их</a:t>
            </a:r>
            <a:r>
              <a:rPr lang="ru-RU" sz="1900" i="1" dirty="0" smtClean="0"/>
              <a:t> туристов со всего света, связано с гейзерами 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ru-RU" sz="2600" i="1" dirty="0" smtClean="0">
                <a:solidFill>
                  <a:srgbClr val="7030A0"/>
                </a:solidFill>
              </a:rPr>
              <a:t>Причастный оборот стоит после существительного, не являющегося определяемым словом для этого причастного оборота.</a:t>
            </a:r>
          </a:p>
          <a:p>
            <a:pPr marL="0" indent="0">
              <a:buNone/>
            </a:pPr>
            <a:r>
              <a:rPr lang="ru-RU" sz="1900" i="1" dirty="0"/>
              <a:t> </a:t>
            </a:r>
            <a:r>
              <a:rPr lang="ru-RU" sz="1900" i="1" dirty="0" smtClean="0"/>
              <a:t>       </a:t>
            </a:r>
            <a:r>
              <a:rPr lang="ru-RU" sz="1900" dirty="0" smtClean="0"/>
              <a:t>Пример</a:t>
            </a:r>
            <a:r>
              <a:rPr lang="ru-RU" sz="1900" i="1" dirty="0" smtClean="0"/>
              <a:t>: Лес тянется с севера на </a:t>
            </a:r>
            <a:r>
              <a:rPr lang="ru-RU" sz="1900" b="1" i="1" dirty="0" smtClean="0"/>
              <a:t>юг</a:t>
            </a:r>
            <a:r>
              <a:rPr lang="ru-RU" sz="1900" i="1" dirty="0" smtClean="0"/>
              <a:t>, </a:t>
            </a:r>
            <a:r>
              <a:rPr lang="ru-RU" sz="1900" i="1" u="sng" dirty="0" smtClean="0"/>
              <a:t>состоящий из хвойных деревьев</a:t>
            </a:r>
            <a:r>
              <a:rPr lang="ru-RU" sz="1900" i="1" dirty="0" smtClean="0"/>
              <a:t>.  </a:t>
            </a:r>
            <a:endParaRPr lang="ru-RU" sz="1900" i="1" dirty="0"/>
          </a:p>
        </p:txBody>
      </p:sp>
    </p:spTree>
    <p:extLst>
      <p:ext uri="{BB962C8B-B14F-4D97-AF65-F5344CB8AC3E}">
        <p14:creationId xmlns:p14="http://schemas.microsoft.com/office/powerpoint/2010/main" val="1804045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II.</a:t>
            </a:r>
            <a:r>
              <a:rPr lang="ru-RU" dirty="0" smtClean="0">
                <a:solidFill>
                  <a:srgbClr val="FF0000"/>
                </a:solidFill>
              </a:rPr>
              <a:t>Ошибки с </a:t>
            </a:r>
            <a:r>
              <a:rPr lang="ru-RU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ПРИЧАСТНЫМИ ОБОРОТАМИ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ru-RU" sz="2600" i="1" dirty="0" smtClean="0">
                <a:solidFill>
                  <a:srgbClr val="7030A0"/>
                </a:solidFill>
              </a:rPr>
              <a:t>Смешение возвратных и невозвратных причастий</a:t>
            </a:r>
          </a:p>
          <a:p>
            <a:pPr marL="0" indent="0">
              <a:buNone/>
            </a:pPr>
            <a:r>
              <a:rPr lang="ru-RU" i="1" dirty="0">
                <a:solidFill>
                  <a:srgbClr val="7030A0"/>
                </a:solidFill>
              </a:rPr>
              <a:t> </a:t>
            </a:r>
            <a:r>
              <a:rPr lang="ru-RU" i="1" dirty="0" smtClean="0">
                <a:solidFill>
                  <a:srgbClr val="7030A0"/>
                </a:solidFill>
              </a:rPr>
              <a:t>     </a:t>
            </a:r>
            <a:r>
              <a:rPr lang="ru-RU" sz="1900" dirty="0" smtClean="0"/>
              <a:t>Пример:</a:t>
            </a:r>
            <a:r>
              <a:rPr lang="ru-RU" sz="1900" i="1" dirty="0" smtClean="0"/>
              <a:t> задание, </a:t>
            </a:r>
            <a:r>
              <a:rPr lang="ru-RU" sz="1900" i="1" u="sng" dirty="0" smtClean="0"/>
              <a:t>выполняющееся</a:t>
            </a:r>
            <a:r>
              <a:rPr lang="ru-RU" sz="1900" i="1" dirty="0" smtClean="0"/>
              <a:t> нами, не вызывает затруднений. 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ru-RU" sz="2600" i="1" dirty="0" smtClean="0">
                <a:solidFill>
                  <a:srgbClr val="7030A0"/>
                </a:solidFill>
              </a:rPr>
              <a:t>Создание  действительных причастий настоящего времени от глаголов совершенного вида</a:t>
            </a:r>
          </a:p>
          <a:p>
            <a:pPr marL="0" indent="0">
              <a:buNone/>
            </a:pPr>
            <a:r>
              <a:rPr lang="ru-RU" sz="1900" i="1" dirty="0"/>
              <a:t> </a:t>
            </a:r>
            <a:r>
              <a:rPr lang="ru-RU" sz="1900" i="1" dirty="0" smtClean="0"/>
              <a:t>        </a:t>
            </a:r>
            <a:r>
              <a:rPr lang="ru-RU" sz="1900" dirty="0" smtClean="0"/>
              <a:t>Пример:</a:t>
            </a:r>
            <a:r>
              <a:rPr lang="ru-RU" sz="1900" i="1" dirty="0" smtClean="0"/>
              <a:t>  </a:t>
            </a:r>
            <a:r>
              <a:rPr lang="ru-RU" sz="1900" i="1" dirty="0" err="1" smtClean="0"/>
              <a:t>сделающий</a:t>
            </a:r>
            <a:r>
              <a:rPr lang="ru-RU" sz="1900" i="1" dirty="0" smtClean="0"/>
              <a:t>.</a:t>
            </a:r>
          </a:p>
          <a:p>
            <a:pPr marL="457200" indent="-457200">
              <a:buAutoNum type="arabicPeriod" startAt="6"/>
            </a:pPr>
            <a:r>
              <a:rPr lang="ru-RU" sz="2600" i="1" dirty="0" smtClean="0">
                <a:solidFill>
                  <a:srgbClr val="7030A0"/>
                </a:solidFill>
              </a:rPr>
              <a:t>Употребление частицы бы с причастием</a:t>
            </a:r>
          </a:p>
          <a:p>
            <a:pPr marL="0" indent="0">
              <a:buNone/>
            </a:pPr>
            <a:r>
              <a:rPr lang="ru-RU" sz="1900" dirty="0" smtClean="0"/>
              <a:t>         Пример</a:t>
            </a:r>
            <a:r>
              <a:rPr lang="ru-RU" sz="1900" i="1" dirty="0" smtClean="0"/>
              <a:t>: возвращающегося бы.</a:t>
            </a:r>
            <a:endParaRPr lang="ru-RU" sz="1900" i="1" dirty="0"/>
          </a:p>
        </p:txBody>
      </p:sp>
    </p:spTree>
    <p:extLst>
      <p:ext uri="{BB962C8B-B14F-4D97-AF65-F5344CB8AC3E}">
        <p14:creationId xmlns:p14="http://schemas.microsoft.com/office/powerpoint/2010/main" val="279187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807" y="601164"/>
            <a:ext cx="66579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15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14" y="369297"/>
            <a:ext cx="5081724" cy="568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16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58353" y="422971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0556" y="1071846"/>
            <a:ext cx="9508290" cy="60959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III.</a:t>
            </a:r>
            <a:r>
              <a:rPr lang="ru-RU" dirty="0">
                <a:solidFill>
                  <a:srgbClr val="FF0000"/>
                </a:solidFill>
              </a:rPr>
              <a:t>Ошибки с </a:t>
            </a:r>
            <a:r>
              <a:rPr lang="ru-RU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ДЕЕПРИЧАСТНЫМИ ОБОРОТАМИ</a:t>
            </a:r>
            <a:r>
              <a:rPr lang="ru-RU" b="1" i="1" dirty="0" smtClean="0">
                <a:latin typeface="Century Gothic" panose="020B0502020202020204" pitchFamily="34" charset="0"/>
              </a:rPr>
              <a:t/>
            </a:r>
            <a:br>
              <a:rPr lang="ru-RU" b="1" i="1" dirty="0" smtClean="0">
                <a:latin typeface="Century Gothic" panose="020B0502020202020204" pitchFamily="34" charset="0"/>
              </a:rPr>
            </a:br>
            <a:r>
              <a:rPr lang="ru-RU" dirty="0" smtClean="0">
                <a:latin typeface="Century Gothic" panose="020B0502020202020204" pitchFamily="34" charset="0"/>
              </a:rPr>
              <a:t/>
            </a:r>
            <a:br>
              <a:rPr lang="ru-RU" dirty="0" smtClean="0">
                <a:latin typeface="Century Gothic" panose="020B0502020202020204" pitchFamily="34" charset="0"/>
              </a:rPr>
            </a:b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819404" y="2782237"/>
            <a:ext cx="888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latin typeface="Montserrat Light" panose="00000400000000000000" pitchFamily="50" charset="-52"/>
              </a:rPr>
              <a:t>Не забывай, </a:t>
            </a:r>
            <a:r>
              <a:rPr lang="ru-RU" sz="2800" u="dotDashHeavy" dirty="0" smtClean="0">
                <a:latin typeface="Montserrat Light" panose="00000400000000000000" pitchFamily="50" charset="-52"/>
              </a:rPr>
              <a:t>помогая другим</a:t>
            </a:r>
            <a:r>
              <a:rPr lang="ru-RU" sz="2800" dirty="0" smtClean="0">
                <a:latin typeface="Montserrat Light" panose="00000400000000000000" pitchFamily="50" charset="-52"/>
              </a:rPr>
              <a:t>, о самых близких.</a:t>
            </a:r>
            <a:endParaRPr lang="ru-RU" sz="2800" dirty="0">
              <a:latin typeface="Montserrat Light" panose="00000400000000000000" pitchFamily="50" charset="-5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9999" y="2598824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latin typeface="Arial Black" panose="020B0A04020102020204" pitchFamily="34" charset="0"/>
              </a:rPr>
              <a:t>х</a:t>
            </a:r>
            <a:endParaRPr lang="ru-RU" sz="2000" b="1" dirty="0">
              <a:latin typeface="Arial Black" panose="020B0A04020102020204" pitchFamily="34" charset="0"/>
            </a:endParaRPr>
          </a:p>
        </p:txBody>
      </p:sp>
      <p:sp>
        <p:nvSpPr>
          <p:cNvPr id="4" name="Выгнутая вверх стрелка 3"/>
          <p:cNvSpPr/>
          <p:nvPr/>
        </p:nvSpPr>
        <p:spPr>
          <a:xfrm>
            <a:off x="2269205" y="2587023"/>
            <a:ext cx="1726267" cy="367324"/>
          </a:xfrm>
          <a:prstGeom prst="curvedDownArrow">
            <a:avLst/>
          </a:prstGeom>
          <a:solidFill>
            <a:srgbClr val="FFE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04287" y="2267315"/>
            <a:ext cx="171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как? что делая?</a:t>
            </a:r>
            <a:endParaRPr lang="ru-RU" dirty="0"/>
          </a:p>
        </p:txBody>
      </p:sp>
      <p:sp>
        <p:nvSpPr>
          <p:cNvPr id="7" name="Выгнутая вниз стрелка 6"/>
          <p:cNvSpPr/>
          <p:nvPr/>
        </p:nvSpPr>
        <p:spPr>
          <a:xfrm flipV="1">
            <a:off x="4700584" y="2708701"/>
            <a:ext cx="1123406" cy="263448"/>
          </a:xfrm>
          <a:prstGeom prst="curvedUpArrow">
            <a:avLst/>
          </a:prstGeom>
          <a:ln>
            <a:solidFill>
              <a:srgbClr val="DDBF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8681" y="2312619"/>
            <a:ext cx="776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кому?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752903" y="3413523"/>
            <a:ext cx="1046175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110000"/>
              <a:buFont typeface="Arial" panose="020B0604020202020204" pitchFamily="34" charset="0"/>
              <a:buChar char="•"/>
            </a:pPr>
            <a:r>
              <a:rPr lang="ru-RU" dirty="0" smtClean="0">
                <a:latin typeface="Montserrat Light" panose="00000400000000000000" pitchFamily="50" charset="-52"/>
              </a:rPr>
              <a:t>Деепричастие и деепричастный оборот </a:t>
            </a:r>
            <a:r>
              <a:rPr lang="ru-RU" b="1" dirty="0" smtClean="0">
                <a:latin typeface="Montserrat Light" panose="00000400000000000000" pitchFamily="50" charset="-52"/>
              </a:rPr>
              <a:t>зависят от глагола</a:t>
            </a:r>
            <a:r>
              <a:rPr lang="ru-RU" dirty="0" smtClean="0">
                <a:latin typeface="Montserrat Light" panose="00000400000000000000" pitchFamily="50" charset="-52"/>
              </a:rPr>
              <a:t>.</a:t>
            </a:r>
          </a:p>
          <a:p>
            <a:pPr marL="285750" indent="-285750">
              <a:lnSpc>
                <a:spcPct val="150000"/>
              </a:lnSpc>
              <a:buSzPct val="110000"/>
              <a:buFont typeface="Arial" panose="020B0604020202020204" pitchFamily="34" charset="0"/>
              <a:buChar char="•"/>
            </a:pPr>
            <a:r>
              <a:rPr lang="ru-RU" dirty="0" smtClean="0">
                <a:latin typeface="Montserrat Light" panose="00000400000000000000" pitchFamily="50" charset="-52"/>
              </a:rPr>
              <a:t>Деепричастие имеет </a:t>
            </a:r>
            <a:r>
              <a:rPr lang="ru-RU" b="1" dirty="0" smtClean="0">
                <a:latin typeface="Montserrat Light" panose="00000400000000000000" pitchFamily="50" charset="-52"/>
              </a:rPr>
              <a:t>ДОБАВОЧНОЕ</a:t>
            </a:r>
            <a:r>
              <a:rPr lang="ru-RU" dirty="0" smtClean="0">
                <a:latin typeface="Montserrat Light" panose="00000400000000000000" pitchFamily="50" charset="-52"/>
              </a:rPr>
              <a:t> действие при основном действии.</a:t>
            </a:r>
          </a:p>
          <a:p>
            <a:pPr marL="285750" indent="-285750">
              <a:lnSpc>
                <a:spcPct val="150000"/>
              </a:lnSpc>
              <a:buSzPct val="110000"/>
              <a:buFont typeface="Arial" panose="020B0604020202020204" pitchFamily="34" charset="0"/>
              <a:buChar char="•"/>
            </a:pPr>
            <a:r>
              <a:rPr lang="ru-RU" dirty="0" smtClean="0">
                <a:latin typeface="Montserrat Light" panose="00000400000000000000" pitchFamily="50" charset="-52"/>
              </a:rPr>
              <a:t>Действия глагола и деепричастия должны выполняться </a:t>
            </a:r>
            <a:r>
              <a:rPr lang="ru-RU" b="1" dirty="0" smtClean="0">
                <a:latin typeface="Montserrat Light" panose="00000400000000000000" pitchFamily="50" charset="-52"/>
              </a:rPr>
              <a:t>ОДНИМ</a:t>
            </a:r>
            <a:r>
              <a:rPr lang="ru-RU" dirty="0" smtClean="0">
                <a:latin typeface="Montserrat Light" panose="00000400000000000000" pitchFamily="50" charset="-52"/>
              </a:rPr>
              <a:t> субъектом / предметом.</a:t>
            </a:r>
          </a:p>
          <a:p>
            <a:pPr marL="285750" indent="-285750">
              <a:lnSpc>
                <a:spcPct val="150000"/>
              </a:lnSpc>
              <a:buSzPct val="110000"/>
              <a:buFont typeface="Arial" panose="020B0604020202020204" pitchFamily="34" charset="0"/>
              <a:buChar char="•"/>
            </a:pPr>
            <a:r>
              <a:rPr lang="ru-RU" dirty="0" smtClean="0">
                <a:latin typeface="Montserrat Light" panose="00000400000000000000" pitchFamily="50" charset="-52"/>
              </a:rPr>
              <a:t>Деепричастие </a:t>
            </a:r>
            <a:r>
              <a:rPr lang="ru-RU" dirty="0">
                <a:latin typeface="Montserrat Light" panose="00000400000000000000" pitchFamily="50" charset="-52"/>
              </a:rPr>
              <a:t>+ зависимое слово = </a:t>
            </a:r>
            <a:r>
              <a:rPr lang="ru-RU" dirty="0" smtClean="0">
                <a:latin typeface="Montserrat Light" panose="00000400000000000000" pitchFamily="50" charset="-52"/>
              </a:rPr>
              <a:t>деепричастный оборот. </a:t>
            </a:r>
          </a:p>
        </p:txBody>
      </p:sp>
    </p:spTree>
    <p:extLst>
      <p:ext uri="{BB962C8B-B14F-4D97-AF65-F5344CB8AC3E}">
        <p14:creationId xmlns:p14="http://schemas.microsoft.com/office/powerpoint/2010/main" val="159803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 smtClean="0">
                <a:solidFill>
                  <a:srgbClr val="FF0000"/>
                </a:solidFill>
              </a:rPr>
              <a:t>III.</a:t>
            </a:r>
            <a:r>
              <a:rPr lang="ru-RU" sz="4100" dirty="0">
                <a:solidFill>
                  <a:srgbClr val="FF0000"/>
                </a:solidFill>
              </a:rPr>
              <a:t>Ошибки с </a:t>
            </a:r>
            <a:r>
              <a:rPr lang="ru-RU" sz="41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ДЕЕПРИЧАСТНЫМИ </a:t>
            </a:r>
            <a:r>
              <a:rPr lang="ru-RU" sz="41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ОБОРОТАМИ</a:t>
            </a:r>
            <a:endParaRPr lang="ru-RU" sz="41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600" i="1" dirty="0" smtClean="0">
                <a:solidFill>
                  <a:srgbClr val="7030A0"/>
                </a:solidFill>
              </a:rPr>
              <a:t>Предложение, в котором действие, выраженное глаголом-сказуемым, и действие, выраженное деепричастием, совершаются разными лицами.    </a:t>
            </a:r>
          </a:p>
          <a:p>
            <a:pPr marL="0" lvl="0" indent="0">
              <a:buNone/>
            </a:pPr>
            <a:r>
              <a:rPr lang="ru-RU" sz="1900" dirty="0" smtClean="0">
                <a:solidFill>
                  <a:prstClr val="black"/>
                </a:solidFill>
              </a:rPr>
              <a:t>         Пример</a:t>
            </a:r>
            <a:r>
              <a:rPr lang="ru-RU" sz="1900" dirty="0">
                <a:solidFill>
                  <a:prstClr val="black"/>
                </a:solidFill>
              </a:rPr>
              <a:t>:</a:t>
            </a:r>
            <a:r>
              <a:rPr lang="ru-RU" sz="1900" i="1" dirty="0">
                <a:solidFill>
                  <a:prstClr val="black"/>
                </a:solidFill>
              </a:rPr>
              <a:t>  </a:t>
            </a:r>
            <a:r>
              <a:rPr lang="ru-RU" sz="1900" i="1" u="sng" dirty="0" smtClean="0">
                <a:solidFill>
                  <a:prstClr val="black"/>
                </a:solidFill>
              </a:rPr>
              <a:t>Возвращаясь</a:t>
            </a:r>
            <a:r>
              <a:rPr lang="ru-RU" sz="1900" i="1" dirty="0" smtClean="0">
                <a:solidFill>
                  <a:prstClr val="black"/>
                </a:solidFill>
              </a:rPr>
              <a:t> домой, Бориса </a:t>
            </a:r>
            <a:r>
              <a:rPr lang="ru-RU" sz="1900" i="1" u="sng" dirty="0" smtClean="0">
                <a:solidFill>
                  <a:prstClr val="black"/>
                </a:solidFill>
              </a:rPr>
              <a:t>застиг</a:t>
            </a:r>
            <a:r>
              <a:rPr lang="ru-RU" sz="1900" i="1" dirty="0" smtClean="0">
                <a:solidFill>
                  <a:prstClr val="black"/>
                </a:solidFill>
              </a:rPr>
              <a:t> </a:t>
            </a:r>
            <a:r>
              <a:rPr lang="ru-RU" sz="1900" b="1" i="1" dirty="0" smtClean="0">
                <a:solidFill>
                  <a:prstClr val="black"/>
                </a:solidFill>
              </a:rPr>
              <a:t>дождь</a:t>
            </a:r>
            <a:r>
              <a:rPr lang="ru-RU" sz="1900" i="1" dirty="0" smtClean="0">
                <a:solidFill>
                  <a:prstClr val="black"/>
                </a:solidFill>
              </a:rPr>
              <a:t>.</a:t>
            </a:r>
          </a:p>
          <a:p>
            <a:pPr marL="457200" lvl="0" indent="-457200">
              <a:buFont typeface="+mj-lt"/>
              <a:buAutoNum type="arabicPeriod" startAt="2"/>
            </a:pPr>
            <a:r>
              <a:rPr lang="ru-RU" sz="2600" i="1" dirty="0">
                <a:solidFill>
                  <a:srgbClr val="7030A0"/>
                </a:solidFill>
              </a:rPr>
              <a:t> </a:t>
            </a:r>
            <a:r>
              <a:rPr lang="ru-RU" sz="2600" i="1" dirty="0" smtClean="0">
                <a:solidFill>
                  <a:srgbClr val="7030A0"/>
                </a:solidFill>
              </a:rPr>
              <a:t>Образование деепричастий с суффиксом </a:t>
            </a:r>
            <a:r>
              <a:rPr lang="ru-RU" sz="2600" b="1" i="1" dirty="0" smtClean="0">
                <a:solidFill>
                  <a:srgbClr val="7030A0"/>
                </a:solidFill>
              </a:rPr>
              <a:t>–вши </a:t>
            </a:r>
            <a:r>
              <a:rPr lang="ru-RU" sz="2600" i="1" dirty="0" smtClean="0">
                <a:solidFill>
                  <a:srgbClr val="7030A0"/>
                </a:solidFill>
              </a:rPr>
              <a:t>вместо </a:t>
            </a:r>
            <a:r>
              <a:rPr lang="ru-RU" sz="2600" b="1" i="1" dirty="0" smtClean="0">
                <a:solidFill>
                  <a:srgbClr val="7030A0"/>
                </a:solidFill>
              </a:rPr>
              <a:t>–в</a:t>
            </a:r>
          </a:p>
          <a:p>
            <a:pPr marL="0" lvl="0" indent="0">
              <a:buNone/>
            </a:pPr>
            <a:r>
              <a:rPr lang="ru-RU" sz="1900" dirty="0" smtClean="0">
                <a:solidFill>
                  <a:prstClr val="black"/>
                </a:solidFill>
              </a:rPr>
              <a:t>          Пример</a:t>
            </a:r>
            <a:r>
              <a:rPr lang="ru-RU" sz="1900" dirty="0">
                <a:solidFill>
                  <a:prstClr val="black"/>
                </a:solidFill>
              </a:rPr>
              <a:t>:</a:t>
            </a:r>
            <a:r>
              <a:rPr lang="ru-RU" sz="1900" i="1" dirty="0">
                <a:solidFill>
                  <a:prstClr val="black"/>
                </a:solidFill>
              </a:rPr>
              <a:t>  </a:t>
            </a:r>
            <a:r>
              <a:rPr lang="ru-RU" sz="1900" i="1" dirty="0" smtClean="0">
                <a:solidFill>
                  <a:prstClr val="black"/>
                </a:solidFill>
              </a:rPr>
              <a:t>Купивши, встретивши</a:t>
            </a:r>
            <a:endParaRPr lang="ru-RU" sz="2600" b="1" i="1" dirty="0" smtClean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ru-RU" sz="2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175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08" y="1671968"/>
            <a:ext cx="8544529" cy="144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4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34" y="181928"/>
            <a:ext cx="5080363" cy="63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78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 smtClean="0">
                <a:solidFill>
                  <a:srgbClr val="FF0000"/>
                </a:solidFill>
              </a:rPr>
              <a:t>IV.</a:t>
            </a:r>
            <a:r>
              <a:rPr lang="ru-RU" sz="4100" dirty="0">
                <a:solidFill>
                  <a:srgbClr val="FF0000"/>
                </a:solidFill>
              </a:rPr>
              <a:t> </a:t>
            </a:r>
            <a:r>
              <a:rPr lang="ru-RU" sz="4100" dirty="0" smtClean="0">
                <a:solidFill>
                  <a:srgbClr val="FF0000"/>
                </a:solidFill>
              </a:rPr>
              <a:t>Нарушение связи между </a:t>
            </a:r>
            <a:r>
              <a:rPr lang="ru-RU" sz="41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ПОДЛЕЖАЩИМ И СКАЗУЕМЫМ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600" i="1" dirty="0" smtClean="0">
                <a:solidFill>
                  <a:srgbClr val="7030A0"/>
                </a:solidFill>
              </a:rPr>
              <a:t>Подлежащее: числит. на «один» + сказуемое: </a:t>
            </a:r>
            <a:r>
              <a:rPr lang="ru-RU" sz="2600" i="1" dirty="0" err="1" smtClean="0">
                <a:solidFill>
                  <a:srgbClr val="7030A0"/>
                </a:solidFill>
              </a:rPr>
              <a:t>ед.ч</a:t>
            </a:r>
            <a:r>
              <a:rPr lang="ru-RU" sz="2600" i="1" dirty="0" smtClean="0">
                <a:solidFill>
                  <a:srgbClr val="7030A0"/>
                </a:solidFill>
              </a:rPr>
              <a:t>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ru-RU" sz="1900" i="1" dirty="0">
                <a:solidFill>
                  <a:prstClr val="black"/>
                </a:solidFill>
              </a:rPr>
              <a:t> </a:t>
            </a:r>
            <a:r>
              <a:rPr lang="ru-RU" sz="1900" i="1" dirty="0" smtClean="0">
                <a:solidFill>
                  <a:prstClr val="black"/>
                </a:solidFill>
              </a:rPr>
              <a:t>        </a:t>
            </a:r>
            <a:r>
              <a:rPr lang="ru-RU" sz="1900" dirty="0" smtClean="0">
                <a:solidFill>
                  <a:prstClr val="black"/>
                </a:solidFill>
              </a:rPr>
              <a:t>Пример</a:t>
            </a:r>
            <a:r>
              <a:rPr lang="ru-RU" sz="1900" dirty="0">
                <a:solidFill>
                  <a:prstClr val="black"/>
                </a:solidFill>
              </a:rPr>
              <a:t>:</a:t>
            </a:r>
            <a:r>
              <a:rPr lang="ru-RU" sz="1900" i="1" dirty="0">
                <a:solidFill>
                  <a:prstClr val="black"/>
                </a:solidFill>
              </a:rPr>
              <a:t>  </a:t>
            </a:r>
            <a:r>
              <a:rPr lang="ru-RU" sz="1900" i="1" u="sng" dirty="0" smtClean="0">
                <a:solidFill>
                  <a:prstClr val="black"/>
                </a:solidFill>
              </a:rPr>
              <a:t>Двадцать один человек</a:t>
            </a:r>
            <a:r>
              <a:rPr lang="ru-RU" sz="1900" dirty="0" smtClean="0">
                <a:solidFill>
                  <a:prstClr val="black"/>
                </a:solidFill>
              </a:rPr>
              <a:t> </a:t>
            </a:r>
            <a:r>
              <a:rPr lang="ru-RU" sz="1900" i="1" dirty="0" smtClean="0">
                <a:solidFill>
                  <a:prstClr val="black"/>
                </a:solidFill>
              </a:rPr>
              <a:t>поступил</a:t>
            </a:r>
            <a:r>
              <a:rPr lang="ru-RU" sz="1900" b="1" i="1" dirty="0" smtClean="0">
                <a:solidFill>
                  <a:prstClr val="black"/>
                </a:solidFill>
              </a:rPr>
              <a:t>и</a:t>
            </a:r>
            <a:r>
              <a:rPr lang="ru-RU" sz="1900" i="1" dirty="0" smtClean="0">
                <a:solidFill>
                  <a:prstClr val="black"/>
                </a:solidFill>
              </a:rPr>
              <a:t> на этот факультет.</a:t>
            </a:r>
          </a:p>
          <a:p>
            <a:pPr marL="514350" lvl="0" indent="-514350">
              <a:lnSpc>
                <a:spcPct val="100000"/>
              </a:lnSpc>
              <a:buFont typeface="+mj-lt"/>
              <a:buAutoNum type="arabicPeriod" startAt="2"/>
            </a:pPr>
            <a:r>
              <a:rPr lang="ru-RU" sz="2600" i="1" dirty="0">
                <a:solidFill>
                  <a:srgbClr val="7030A0"/>
                </a:solidFill>
              </a:rPr>
              <a:t>Подлежащее: </a:t>
            </a:r>
            <a:r>
              <a:rPr lang="ru-RU" sz="2600" i="1" dirty="0" smtClean="0">
                <a:solidFill>
                  <a:srgbClr val="7030A0"/>
                </a:solidFill>
              </a:rPr>
              <a:t>сущ. с собирательным и количественным значением + сказуемое: </a:t>
            </a:r>
            <a:r>
              <a:rPr lang="ru-RU" sz="2600" i="1" dirty="0" err="1">
                <a:solidFill>
                  <a:srgbClr val="7030A0"/>
                </a:solidFill>
              </a:rPr>
              <a:t>ед.ч</a:t>
            </a:r>
            <a:r>
              <a:rPr lang="ru-RU" sz="2600" i="1" dirty="0" smtClean="0">
                <a:solidFill>
                  <a:srgbClr val="7030A0"/>
                </a:solidFill>
              </a:rPr>
              <a:t>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ru-RU" sz="1900" dirty="0" smtClean="0">
                <a:solidFill>
                  <a:prstClr val="black"/>
                </a:solidFill>
              </a:rPr>
              <a:t>         Пример</a:t>
            </a:r>
            <a:r>
              <a:rPr lang="ru-RU" sz="1900" dirty="0">
                <a:solidFill>
                  <a:prstClr val="black"/>
                </a:solidFill>
              </a:rPr>
              <a:t>:</a:t>
            </a:r>
            <a:r>
              <a:rPr lang="ru-RU" sz="1900" i="1" dirty="0">
                <a:solidFill>
                  <a:prstClr val="black"/>
                </a:solidFill>
              </a:rPr>
              <a:t>  </a:t>
            </a:r>
            <a:r>
              <a:rPr lang="ru-RU" sz="1900" i="1" u="sng" dirty="0" smtClean="0">
                <a:solidFill>
                  <a:prstClr val="black"/>
                </a:solidFill>
              </a:rPr>
              <a:t>Студенчество</a:t>
            </a:r>
            <a:r>
              <a:rPr lang="ru-RU" sz="1900" i="1" dirty="0" smtClean="0">
                <a:solidFill>
                  <a:prstClr val="black"/>
                </a:solidFill>
              </a:rPr>
              <a:t> проголосовал</a:t>
            </a:r>
            <a:r>
              <a:rPr lang="ru-RU" sz="1900" b="1" i="1" dirty="0" smtClean="0">
                <a:solidFill>
                  <a:prstClr val="black"/>
                </a:solidFill>
              </a:rPr>
              <a:t>и</a:t>
            </a:r>
            <a:r>
              <a:rPr lang="ru-RU" sz="1900" i="1" dirty="0" smtClean="0">
                <a:solidFill>
                  <a:prstClr val="black"/>
                </a:solidFill>
              </a:rPr>
              <a:t>, </a:t>
            </a:r>
            <a:r>
              <a:rPr lang="ru-RU" sz="1900" i="1" u="sng" dirty="0" smtClean="0">
                <a:solidFill>
                  <a:prstClr val="black"/>
                </a:solidFill>
              </a:rPr>
              <a:t>большинство</a:t>
            </a:r>
            <a:r>
              <a:rPr lang="ru-RU" sz="1900" i="1" dirty="0" smtClean="0">
                <a:solidFill>
                  <a:prstClr val="black"/>
                </a:solidFill>
              </a:rPr>
              <a:t> возража</a:t>
            </a:r>
            <a:r>
              <a:rPr lang="ru-RU" sz="1900" b="1" i="1" dirty="0" smtClean="0">
                <a:solidFill>
                  <a:prstClr val="black"/>
                </a:solidFill>
              </a:rPr>
              <a:t>ют</a:t>
            </a:r>
            <a:r>
              <a:rPr lang="ru-RU" sz="1900" i="1" dirty="0" smtClean="0">
                <a:solidFill>
                  <a:prstClr val="black"/>
                </a:solidFill>
              </a:rPr>
              <a:t>. </a:t>
            </a:r>
          </a:p>
          <a:p>
            <a:pPr marL="514350" lvl="0" indent="-514350">
              <a:lnSpc>
                <a:spcPct val="100000"/>
              </a:lnSpc>
              <a:buFont typeface="+mj-lt"/>
              <a:buAutoNum type="arabicPeriod" startAt="3"/>
            </a:pPr>
            <a:r>
              <a:rPr lang="ru-RU" sz="2600" i="1" dirty="0">
                <a:solidFill>
                  <a:srgbClr val="7030A0"/>
                </a:solidFill>
              </a:rPr>
              <a:t>Подлежащее: </a:t>
            </a:r>
            <a:r>
              <a:rPr lang="ru-RU" sz="2600" i="1" dirty="0" smtClean="0">
                <a:solidFill>
                  <a:srgbClr val="7030A0"/>
                </a:solidFill>
              </a:rPr>
              <a:t>сущ. со значением числа </a:t>
            </a:r>
            <a:r>
              <a:rPr lang="ru-RU" sz="2600" i="1" dirty="0">
                <a:solidFill>
                  <a:srgbClr val="7030A0"/>
                </a:solidFill>
              </a:rPr>
              <a:t>+ </a:t>
            </a:r>
            <a:r>
              <a:rPr lang="ru-RU" sz="2600" i="1" dirty="0" smtClean="0">
                <a:solidFill>
                  <a:srgbClr val="7030A0"/>
                </a:solidFill>
              </a:rPr>
              <a:t>сказуемое: </a:t>
            </a:r>
            <a:r>
              <a:rPr lang="ru-RU" sz="2600" i="1" dirty="0" err="1" smtClean="0">
                <a:solidFill>
                  <a:srgbClr val="7030A0"/>
                </a:solidFill>
              </a:rPr>
              <a:t>ед.ч</a:t>
            </a:r>
            <a:r>
              <a:rPr lang="ru-RU" sz="2600" i="1" dirty="0" smtClean="0">
                <a:solidFill>
                  <a:srgbClr val="7030A0"/>
                </a:solidFill>
              </a:rPr>
              <a:t>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ru-RU" sz="1900" dirty="0" smtClean="0">
                <a:solidFill>
                  <a:prstClr val="black"/>
                </a:solidFill>
              </a:rPr>
              <a:t>         Пример</a:t>
            </a:r>
            <a:r>
              <a:rPr lang="ru-RU" sz="1900" dirty="0">
                <a:solidFill>
                  <a:prstClr val="black"/>
                </a:solidFill>
              </a:rPr>
              <a:t>:</a:t>
            </a:r>
            <a:r>
              <a:rPr lang="ru-RU" sz="1900" i="1" dirty="0">
                <a:solidFill>
                  <a:prstClr val="black"/>
                </a:solidFill>
              </a:rPr>
              <a:t>  </a:t>
            </a:r>
            <a:r>
              <a:rPr lang="ru-RU" sz="1900" i="1" u="sng" dirty="0" smtClean="0">
                <a:solidFill>
                  <a:prstClr val="black"/>
                </a:solidFill>
              </a:rPr>
              <a:t>Сотня участников</a:t>
            </a:r>
            <a:r>
              <a:rPr lang="ru-RU" sz="1900" i="1" dirty="0" smtClean="0">
                <a:solidFill>
                  <a:prstClr val="black"/>
                </a:solidFill>
              </a:rPr>
              <a:t> разбежал</a:t>
            </a:r>
            <a:r>
              <a:rPr lang="ru-RU" sz="1900" b="1" i="1" dirty="0" smtClean="0">
                <a:solidFill>
                  <a:prstClr val="black"/>
                </a:solidFill>
              </a:rPr>
              <a:t>ись </a:t>
            </a:r>
            <a:r>
              <a:rPr lang="ru-RU" sz="1900" i="1" dirty="0" smtClean="0">
                <a:solidFill>
                  <a:prstClr val="black"/>
                </a:solidFill>
              </a:rPr>
              <a:t>в стороны. </a:t>
            </a:r>
            <a:endParaRPr lang="ru-RU" sz="1900" i="1" dirty="0">
              <a:solidFill>
                <a:prstClr val="black"/>
              </a:solidFill>
            </a:endParaRPr>
          </a:p>
          <a:p>
            <a:pPr marL="514350" lvl="0" indent="-514350">
              <a:lnSpc>
                <a:spcPct val="100000"/>
              </a:lnSpc>
              <a:buFont typeface="+mj-lt"/>
              <a:buAutoNum type="arabicPeriod" startAt="4"/>
            </a:pPr>
            <a:r>
              <a:rPr lang="ru-RU" sz="2600" i="1" dirty="0">
                <a:solidFill>
                  <a:srgbClr val="7030A0"/>
                </a:solidFill>
              </a:rPr>
              <a:t>Подлежащее: сущ. </a:t>
            </a:r>
            <a:r>
              <a:rPr lang="ru-RU" sz="2600" i="1" dirty="0" smtClean="0">
                <a:solidFill>
                  <a:srgbClr val="7030A0"/>
                </a:solidFill>
              </a:rPr>
              <a:t>с пол- + сказуемое: </a:t>
            </a:r>
            <a:r>
              <a:rPr lang="ru-RU" sz="2600" i="1" dirty="0" err="1">
                <a:solidFill>
                  <a:srgbClr val="7030A0"/>
                </a:solidFill>
              </a:rPr>
              <a:t>ед.ч</a:t>
            </a:r>
            <a:r>
              <a:rPr lang="ru-RU" sz="2600" i="1" dirty="0" smtClean="0">
                <a:solidFill>
                  <a:srgbClr val="7030A0"/>
                </a:solidFill>
              </a:rPr>
              <a:t>. </a:t>
            </a:r>
            <a:r>
              <a:rPr lang="ru-RU" sz="2600" i="1" dirty="0" err="1" smtClean="0">
                <a:solidFill>
                  <a:srgbClr val="7030A0"/>
                </a:solidFill>
              </a:rPr>
              <a:t>ср.р</a:t>
            </a:r>
            <a:r>
              <a:rPr lang="ru-RU" sz="2600" i="1" dirty="0" smtClean="0">
                <a:solidFill>
                  <a:srgbClr val="7030A0"/>
                </a:solidFill>
              </a:rPr>
              <a:t>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ru-RU" sz="1900" dirty="0" smtClean="0">
                <a:solidFill>
                  <a:prstClr val="black"/>
                </a:solidFill>
              </a:rPr>
              <a:t>         Пример</a:t>
            </a:r>
            <a:r>
              <a:rPr lang="ru-RU" sz="1900" dirty="0">
                <a:solidFill>
                  <a:prstClr val="black"/>
                </a:solidFill>
              </a:rPr>
              <a:t>:</a:t>
            </a:r>
            <a:r>
              <a:rPr lang="ru-RU" sz="1900" i="1" dirty="0">
                <a:solidFill>
                  <a:prstClr val="black"/>
                </a:solidFill>
              </a:rPr>
              <a:t>  </a:t>
            </a:r>
            <a:r>
              <a:rPr lang="ru-RU" sz="1900" b="1" i="1" dirty="0" smtClean="0">
                <a:solidFill>
                  <a:prstClr val="black"/>
                </a:solidFill>
              </a:rPr>
              <a:t>Полчаса</a:t>
            </a:r>
            <a:r>
              <a:rPr lang="ru-RU" sz="1900" i="1" dirty="0" smtClean="0">
                <a:solidFill>
                  <a:prstClr val="black"/>
                </a:solidFill>
              </a:rPr>
              <a:t> пройд</a:t>
            </a:r>
            <a:r>
              <a:rPr lang="ru-RU" sz="1900" b="1" i="1" dirty="0" smtClean="0">
                <a:solidFill>
                  <a:prstClr val="black"/>
                </a:solidFill>
              </a:rPr>
              <a:t>ут</a:t>
            </a:r>
            <a:r>
              <a:rPr lang="ru-RU" sz="1900" i="1" dirty="0" smtClean="0">
                <a:solidFill>
                  <a:prstClr val="black"/>
                </a:solidFill>
              </a:rPr>
              <a:t> незаметно.</a:t>
            </a:r>
            <a:endParaRPr lang="ru-RU" sz="2600" i="1" dirty="0" smtClean="0">
              <a:solidFill>
                <a:srgbClr val="7030A0"/>
              </a:solidFill>
            </a:endParaRPr>
          </a:p>
          <a:p>
            <a:pPr marL="514350" lvl="0" indent="-514350">
              <a:lnSpc>
                <a:spcPct val="100000"/>
              </a:lnSpc>
              <a:buFont typeface="+mj-lt"/>
              <a:buAutoNum type="arabicPeriod" startAt="4"/>
            </a:pPr>
            <a:endParaRPr lang="ru-RU" sz="2600" i="1" dirty="0" smtClean="0">
              <a:solidFill>
                <a:srgbClr val="7030A0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ru-RU" sz="2600" i="1" dirty="0">
              <a:solidFill>
                <a:srgbClr val="7030A0"/>
              </a:solidFill>
            </a:endParaRPr>
          </a:p>
          <a:p>
            <a:pPr marL="514350" lvl="0" indent="-514350">
              <a:lnSpc>
                <a:spcPct val="100000"/>
              </a:lnSpc>
              <a:buFont typeface="+mj-lt"/>
              <a:buAutoNum type="arabicPeriod" startAt="4"/>
            </a:pPr>
            <a:endParaRPr lang="ru-RU" sz="2600" i="1" dirty="0" smtClean="0">
              <a:solidFill>
                <a:srgbClr val="7030A0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ru-RU" sz="2600" i="1" dirty="0">
              <a:solidFill>
                <a:srgbClr val="7030A0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ru-RU" sz="1900" i="1" dirty="0" smtClean="0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ru-RU" sz="2600" i="1" dirty="0">
              <a:solidFill>
                <a:srgbClr val="7030A0"/>
              </a:solidFill>
            </a:endParaRPr>
          </a:p>
          <a:p>
            <a:pPr marL="0" lvl="0" indent="0">
              <a:buNone/>
            </a:pPr>
            <a:endParaRPr lang="ru-RU" sz="2600" i="1" dirty="0" smtClean="0">
              <a:solidFill>
                <a:srgbClr val="7030A0"/>
              </a:solidFill>
            </a:endParaRPr>
          </a:p>
          <a:p>
            <a:pPr marL="514350" lvl="0" indent="-514350">
              <a:buFont typeface="+mj-lt"/>
              <a:buAutoNum type="arabicPeriod" startAt="2"/>
            </a:pPr>
            <a:endParaRPr lang="ru-RU" sz="2600" i="1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694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100" dirty="0">
                <a:solidFill>
                  <a:srgbClr val="FF0000"/>
                </a:solidFill>
              </a:rPr>
              <a:t>IV.</a:t>
            </a:r>
            <a:r>
              <a:rPr lang="ru-RU" sz="4100" dirty="0">
                <a:solidFill>
                  <a:srgbClr val="FF0000"/>
                </a:solidFill>
              </a:rPr>
              <a:t> Нарушение связи между </a:t>
            </a:r>
            <a:r>
              <a:rPr lang="ru-RU" sz="41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ПОДЛЕЖАЩИМ И СКАЗУЕМЫМ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lvl="0" indent="-514350">
              <a:lnSpc>
                <a:spcPct val="100000"/>
              </a:lnSpc>
              <a:buFont typeface="+mj-lt"/>
              <a:buAutoNum type="arabicPeriod" startAt="5"/>
            </a:pPr>
            <a:r>
              <a:rPr lang="ru-RU" sz="2600" i="1" dirty="0">
                <a:solidFill>
                  <a:srgbClr val="7030A0"/>
                </a:solidFill>
              </a:rPr>
              <a:t>Подлежащее: </a:t>
            </a:r>
            <a:r>
              <a:rPr lang="ru-RU" sz="2600" i="1" dirty="0" smtClean="0">
                <a:solidFill>
                  <a:srgbClr val="7030A0"/>
                </a:solidFill>
              </a:rPr>
              <a:t>сложное слово + сказуемое: согласуется с главным словом</a:t>
            </a:r>
            <a:endParaRPr lang="ru-RU" sz="2600" i="1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ru-RU" sz="1900" dirty="0" smtClean="0">
                <a:solidFill>
                  <a:prstClr val="black"/>
                </a:solidFill>
              </a:rPr>
              <a:t>         Пример</a:t>
            </a:r>
            <a:r>
              <a:rPr lang="ru-RU" sz="1900" dirty="0">
                <a:solidFill>
                  <a:prstClr val="black"/>
                </a:solidFill>
              </a:rPr>
              <a:t>:</a:t>
            </a:r>
            <a:r>
              <a:rPr lang="ru-RU" sz="1900" i="1" dirty="0">
                <a:solidFill>
                  <a:prstClr val="black"/>
                </a:solidFill>
              </a:rPr>
              <a:t>  </a:t>
            </a:r>
            <a:r>
              <a:rPr lang="ru-RU" sz="1900" i="1" u="sng" dirty="0" smtClean="0">
                <a:solidFill>
                  <a:prstClr val="black"/>
                </a:solidFill>
              </a:rPr>
              <a:t>Кафе-столовая</a:t>
            </a:r>
            <a:r>
              <a:rPr lang="ru-RU" sz="1900" i="1" dirty="0" smtClean="0">
                <a:solidFill>
                  <a:prstClr val="black"/>
                </a:solidFill>
              </a:rPr>
              <a:t> открыт</a:t>
            </a:r>
            <a:r>
              <a:rPr lang="ru-RU" sz="1900" b="1" i="1" dirty="0" smtClean="0">
                <a:solidFill>
                  <a:prstClr val="black"/>
                </a:solidFill>
              </a:rPr>
              <a:t>о</a:t>
            </a:r>
            <a:r>
              <a:rPr lang="ru-RU" sz="1900" i="1" dirty="0" smtClean="0">
                <a:solidFill>
                  <a:prstClr val="black"/>
                </a:solidFill>
              </a:rPr>
              <a:t> с девяти часов утра.</a:t>
            </a:r>
          </a:p>
          <a:p>
            <a:pPr marL="514350" lvl="0" indent="-514350">
              <a:lnSpc>
                <a:spcPct val="100000"/>
              </a:lnSpc>
              <a:buFont typeface="+mj-lt"/>
              <a:buAutoNum type="arabicPeriod" startAt="6"/>
            </a:pPr>
            <a:r>
              <a:rPr lang="ru-RU" sz="2600" i="1" dirty="0">
                <a:solidFill>
                  <a:srgbClr val="7030A0"/>
                </a:solidFill>
              </a:rPr>
              <a:t>Подлежащее: </a:t>
            </a:r>
            <a:r>
              <a:rPr lang="ru-RU" sz="2600" i="1" dirty="0" smtClean="0">
                <a:solidFill>
                  <a:srgbClr val="7030A0"/>
                </a:solidFill>
              </a:rPr>
              <a:t>аббревиатура + </a:t>
            </a:r>
            <a:r>
              <a:rPr lang="ru-RU" sz="2600" i="1" dirty="0">
                <a:solidFill>
                  <a:srgbClr val="7030A0"/>
                </a:solidFill>
              </a:rPr>
              <a:t>сказуемое: согласуется с главным </a:t>
            </a:r>
            <a:r>
              <a:rPr lang="ru-RU" sz="2600" i="1" dirty="0" smtClean="0">
                <a:solidFill>
                  <a:srgbClr val="7030A0"/>
                </a:solidFill>
              </a:rPr>
              <a:t>словом</a:t>
            </a:r>
          </a:p>
          <a:p>
            <a:pPr marL="0" lvl="0" indent="0">
              <a:buNone/>
            </a:pPr>
            <a:r>
              <a:rPr lang="ru-RU" sz="1900" dirty="0" smtClean="0">
                <a:solidFill>
                  <a:prstClr val="black"/>
                </a:solidFill>
              </a:rPr>
              <a:t>         Пример</a:t>
            </a:r>
            <a:r>
              <a:rPr lang="ru-RU" sz="1900" dirty="0">
                <a:solidFill>
                  <a:prstClr val="black"/>
                </a:solidFill>
              </a:rPr>
              <a:t>:</a:t>
            </a:r>
            <a:r>
              <a:rPr lang="ru-RU" sz="1900" i="1" dirty="0">
                <a:solidFill>
                  <a:prstClr val="black"/>
                </a:solidFill>
              </a:rPr>
              <a:t>  </a:t>
            </a:r>
            <a:r>
              <a:rPr lang="ru-RU" sz="1900" i="1" u="sng" dirty="0" smtClean="0">
                <a:solidFill>
                  <a:prstClr val="black"/>
                </a:solidFill>
              </a:rPr>
              <a:t>МГУ(университет)</a:t>
            </a:r>
            <a:r>
              <a:rPr lang="ru-RU" sz="1900" i="1" dirty="0" smtClean="0">
                <a:solidFill>
                  <a:prstClr val="black"/>
                </a:solidFill>
              </a:rPr>
              <a:t> праздновал</a:t>
            </a:r>
            <a:r>
              <a:rPr lang="ru-RU" sz="1900" b="1" i="1" dirty="0" smtClean="0">
                <a:solidFill>
                  <a:prstClr val="black"/>
                </a:solidFill>
              </a:rPr>
              <a:t>о</a:t>
            </a:r>
            <a:r>
              <a:rPr lang="ru-RU" sz="1900" i="1" dirty="0" smtClean="0">
                <a:solidFill>
                  <a:prstClr val="black"/>
                </a:solidFill>
              </a:rPr>
              <a:t> юбилей.</a:t>
            </a:r>
            <a:endParaRPr lang="ru-RU" sz="1900" i="1" dirty="0">
              <a:solidFill>
                <a:prstClr val="black"/>
              </a:solidFill>
            </a:endParaRPr>
          </a:p>
          <a:p>
            <a:pPr marL="514350" lvl="0" indent="-514350">
              <a:lnSpc>
                <a:spcPct val="100000"/>
              </a:lnSpc>
              <a:buFont typeface="+mj-lt"/>
              <a:buAutoNum type="arabicPeriod" startAt="7"/>
            </a:pPr>
            <a:r>
              <a:rPr lang="ru-RU" sz="2600" i="1" dirty="0" smtClean="0">
                <a:solidFill>
                  <a:srgbClr val="7030A0"/>
                </a:solidFill>
              </a:rPr>
              <a:t>В СПП, построенных по модели «ТЕ,КТО…», «ВСЕ, КТО…»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ru-RU" sz="2400" dirty="0" smtClean="0">
                <a:solidFill>
                  <a:srgbClr val="00B0F0"/>
                </a:solidFill>
              </a:rPr>
              <a:t>       все, те – </a:t>
            </a:r>
            <a:r>
              <a:rPr lang="ru-RU" sz="2400" dirty="0" err="1" smtClean="0">
                <a:solidFill>
                  <a:srgbClr val="00B0F0"/>
                </a:solidFill>
              </a:rPr>
              <a:t>мн.ч</a:t>
            </a:r>
            <a:r>
              <a:rPr lang="ru-RU" sz="2400" dirty="0" smtClean="0">
                <a:solidFill>
                  <a:srgbClr val="00B0F0"/>
                </a:solidFill>
              </a:rPr>
              <a:t>.                       кто – </a:t>
            </a:r>
            <a:r>
              <a:rPr lang="ru-RU" sz="2400" dirty="0" err="1" smtClean="0">
                <a:solidFill>
                  <a:srgbClr val="00B0F0"/>
                </a:solidFill>
              </a:rPr>
              <a:t>ед.ч</a:t>
            </a:r>
            <a:r>
              <a:rPr lang="ru-RU" sz="2400" dirty="0" smtClean="0">
                <a:solidFill>
                  <a:srgbClr val="00B0F0"/>
                </a:solidFill>
              </a:rPr>
              <a:t>.  </a:t>
            </a:r>
            <a:r>
              <a:rPr lang="ru-RU" sz="2000" dirty="0" smtClean="0">
                <a:solidFill>
                  <a:srgbClr val="00B0F0"/>
                </a:solidFill>
              </a:rPr>
              <a:t>(никто тоже)</a:t>
            </a:r>
          </a:p>
          <a:p>
            <a:pPr marL="0" lvl="0" indent="0">
              <a:buNone/>
            </a:pPr>
            <a:r>
              <a:rPr lang="ru-RU" sz="1900" dirty="0" smtClean="0">
                <a:solidFill>
                  <a:prstClr val="black"/>
                </a:solidFill>
              </a:rPr>
              <a:t>         Пример</a:t>
            </a:r>
            <a:r>
              <a:rPr lang="ru-RU" sz="1900" dirty="0">
                <a:solidFill>
                  <a:prstClr val="black"/>
                </a:solidFill>
              </a:rPr>
              <a:t>:</a:t>
            </a:r>
            <a:r>
              <a:rPr lang="ru-RU" sz="1900" i="1" dirty="0">
                <a:solidFill>
                  <a:prstClr val="black"/>
                </a:solidFill>
              </a:rPr>
              <a:t>  </a:t>
            </a:r>
            <a:r>
              <a:rPr lang="ru-RU" sz="1900" i="1" dirty="0" smtClean="0">
                <a:solidFill>
                  <a:prstClr val="black"/>
                </a:solidFill>
              </a:rPr>
              <a:t>Все, </a:t>
            </a:r>
            <a:r>
              <a:rPr lang="ru-RU" sz="1900" i="1" u="sng" dirty="0" smtClean="0">
                <a:solidFill>
                  <a:prstClr val="black"/>
                </a:solidFill>
              </a:rPr>
              <a:t>кто</a:t>
            </a:r>
            <a:r>
              <a:rPr lang="ru-RU" sz="1900" i="1" dirty="0" smtClean="0">
                <a:solidFill>
                  <a:prstClr val="black"/>
                </a:solidFill>
              </a:rPr>
              <a:t> бывал</a:t>
            </a:r>
            <a:r>
              <a:rPr lang="ru-RU" sz="1900" b="1" i="1" dirty="0" smtClean="0">
                <a:solidFill>
                  <a:prstClr val="black"/>
                </a:solidFill>
              </a:rPr>
              <a:t>и</a:t>
            </a:r>
            <a:r>
              <a:rPr lang="ru-RU" sz="1900" i="1" dirty="0" smtClean="0">
                <a:solidFill>
                  <a:prstClr val="black"/>
                </a:solidFill>
              </a:rPr>
              <a:t> на севере, знают, что в феврале там начинается охота.</a:t>
            </a:r>
          </a:p>
          <a:p>
            <a:pPr marL="0" lvl="0" indent="0">
              <a:buNone/>
            </a:pPr>
            <a:r>
              <a:rPr lang="ru-RU" sz="1900" i="1" dirty="0">
                <a:solidFill>
                  <a:prstClr val="black"/>
                </a:solidFill>
              </a:rPr>
              <a:t> </a:t>
            </a:r>
            <a:r>
              <a:rPr lang="ru-RU" sz="1900" i="1" dirty="0" smtClean="0">
                <a:solidFill>
                  <a:prstClr val="black"/>
                </a:solidFill>
              </a:rPr>
              <a:t>                          </a:t>
            </a:r>
            <a:r>
              <a:rPr lang="ru-RU" sz="1900" i="1" u="sng" dirty="0" smtClean="0">
                <a:solidFill>
                  <a:prstClr val="black"/>
                </a:solidFill>
              </a:rPr>
              <a:t>Те</a:t>
            </a:r>
            <a:r>
              <a:rPr lang="ru-RU" sz="1900" i="1" dirty="0" smtClean="0">
                <a:solidFill>
                  <a:prstClr val="black"/>
                </a:solidFill>
              </a:rPr>
              <a:t>, кто бывал на острове, виде</a:t>
            </a:r>
            <a:r>
              <a:rPr lang="ru-RU" sz="1900" b="1" i="1" dirty="0" smtClean="0">
                <a:solidFill>
                  <a:prstClr val="black"/>
                </a:solidFill>
              </a:rPr>
              <a:t>л</a:t>
            </a:r>
            <a:r>
              <a:rPr lang="ru-RU" sz="1900" i="1" dirty="0" smtClean="0">
                <a:solidFill>
                  <a:prstClr val="black"/>
                </a:solidFill>
              </a:rPr>
              <a:t>, как тянется каменная гряда.</a:t>
            </a:r>
            <a:endParaRPr lang="ru-RU" sz="1900" i="1" dirty="0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ru-RU" sz="2000" i="1" dirty="0" smtClean="0">
              <a:solidFill>
                <a:srgbClr val="7030A0"/>
              </a:solidFill>
            </a:endParaRPr>
          </a:p>
          <a:p>
            <a:pPr marL="514350" lvl="0" indent="-514350">
              <a:lnSpc>
                <a:spcPct val="100000"/>
              </a:lnSpc>
              <a:buFont typeface="+mj-lt"/>
              <a:buAutoNum type="arabicPeriod" startAt="7"/>
            </a:pPr>
            <a:endParaRPr lang="ru-RU" sz="2600" i="1" dirty="0" smtClean="0">
              <a:solidFill>
                <a:srgbClr val="7030A0"/>
              </a:solidFill>
            </a:endParaRPr>
          </a:p>
          <a:p>
            <a:pPr marL="514350" lvl="0" indent="-514350">
              <a:lnSpc>
                <a:spcPct val="100000"/>
              </a:lnSpc>
              <a:buFont typeface="+mj-lt"/>
              <a:buAutoNum type="arabicPeriod" startAt="7"/>
            </a:pPr>
            <a:endParaRPr lang="ru-RU" sz="2600" i="1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10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I.</a:t>
            </a:r>
            <a:r>
              <a:rPr lang="ru-RU" dirty="0" smtClean="0">
                <a:solidFill>
                  <a:srgbClr val="FF0000"/>
                </a:solidFill>
              </a:rPr>
              <a:t>Ошибки с </a:t>
            </a:r>
            <a:r>
              <a:rPr lang="ru-RU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ОДНОРОДНЫМИ ЧЛЕНАМИ</a:t>
            </a:r>
            <a:endParaRPr lang="ru-RU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735491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i="1" dirty="0" smtClean="0">
                <a:solidFill>
                  <a:srgbClr val="7030A0"/>
                </a:solidFill>
              </a:rPr>
              <a:t>Соединение в одном предложении союзами </a:t>
            </a:r>
            <a:r>
              <a:rPr lang="ru-RU" b="1" i="1" dirty="0" smtClean="0">
                <a:solidFill>
                  <a:srgbClr val="7030A0"/>
                </a:solidFill>
              </a:rPr>
              <a:t>разных частей речи</a:t>
            </a:r>
            <a:r>
              <a:rPr lang="ru-RU" i="1" dirty="0" smtClean="0">
                <a:solidFill>
                  <a:srgbClr val="7030A0"/>
                </a:solidFill>
              </a:rPr>
              <a:t>:</a:t>
            </a:r>
          </a:p>
          <a:p>
            <a:pPr marL="0" indent="0">
              <a:buNone/>
            </a:pPr>
            <a:endParaRPr lang="ru-RU" i="1" dirty="0" smtClean="0">
              <a:solidFill>
                <a:srgbClr val="7030A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 smtClean="0"/>
              <a:t>   </a:t>
            </a:r>
            <a:r>
              <a:rPr lang="ru-RU" sz="2400" dirty="0" smtClean="0">
                <a:solidFill>
                  <a:schemeClr val="bg2">
                    <a:lumMod val="25000"/>
                  </a:schemeClr>
                </a:solidFill>
              </a:rPr>
              <a:t>причастный оборот + придаточное определительное (который);</a:t>
            </a:r>
          </a:p>
          <a:p>
            <a:pPr marL="0" indent="0">
              <a:buNone/>
            </a:pPr>
            <a:r>
              <a:rPr lang="ru-RU" sz="2400" dirty="0"/>
              <a:t> </a:t>
            </a:r>
            <a:r>
              <a:rPr lang="ru-RU" sz="2400" dirty="0" smtClean="0"/>
              <a:t>      </a:t>
            </a:r>
            <a:r>
              <a:rPr lang="ru-RU" sz="2000" dirty="0" smtClean="0"/>
              <a:t>Пример:</a:t>
            </a:r>
            <a:r>
              <a:rPr lang="ru-RU" sz="2400" dirty="0" smtClean="0"/>
              <a:t> </a:t>
            </a:r>
            <a:r>
              <a:rPr lang="ru-RU" sz="2000" i="1" dirty="0" smtClean="0"/>
              <a:t>Девушка, </a:t>
            </a:r>
            <a:r>
              <a:rPr lang="ru-RU" sz="2000" i="1" u="sng" dirty="0" smtClean="0"/>
              <a:t>сидевшая у окна </a:t>
            </a:r>
            <a:r>
              <a:rPr lang="ru-RU" sz="2000" i="1" dirty="0" smtClean="0"/>
              <a:t>и </a:t>
            </a:r>
            <a:r>
              <a:rPr lang="ru-RU" sz="2000" i="1" u="sng" dirty="0" smtClean="0"/>
              <a:t>которая хорошо пела</a:t>
            </a:r>
            <a:r>
              <a:rPr lang="ru-RU" sz="2000" i="1" dirty="0" smtClean="0"/>
              <a:t>, запомнилась всем.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ru-RU" sz="2400" i="1" dirty="0" smtClean="0">
                <a:solidFill>
                  <a:schemeClr val="bg2">
                    <a:lumMod val="25000"/>
                  </a:schemeClr>
                </a:solidFill>
              </a:rPr>
              <a:t>    </a:t>
            </a:r>
            <a:r>
              <a:rPr lang="ru-RU" sz="2400" dirty="0" smtClean="0">
                <a:solidFill>
                  <a:schemeClr val="bg2">
                    <a:lumMod val="25000"/>
                  </a:schemeClr>
                </a:solidFill>
              </a:rPr>
              <a:t>дополнение + придаточное;</a:t>
            </a:r>
          </a:p>
          <a:p>
            <a:pPr marL="0" indent="0">
              <a:buNone/>
            </a:pPr>
            <a:r>
              <a:rPr lang="ru-RU" sz="2400" i="1" dirty="0" smtClean="0"/>
              <a:t>       </a:t>
            </a:r>
            <a:r>
              <a:rPr lang="ru-RU" sz="2000" dirty="0" smtClean="0">
                <a:solidFill>
                  <a:schemeClr val="bg2">
                    <a:lumMod val="10000"/>
                  </a:schemeClr>
                </a:solidFill>
              </a:rPr>
              <a:t>Пример:</a:t>
            </a: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sz="2000" i="1" dirty="0" smtClean="0">
                <a:solidFill>
                  <a:schemeClr val="bg2">
                    <a:lumMod val="10000"/>
                  </a:schemeClr>
                </a:solidFill>
              </a:rPr>
              <a:t>Экономисты говорят о </a:t>
            </a:r>
            <a:r>
              <a:rPr lang="ru-RU" sz="2000" i="1" u="sng" dirty="0" smtClean="0">
                <a:solidFill>
                  <a:schemeClr val="bg2">
                    <a:lumMod val="10000"/>
                  </a:schemeClr>
                </a:solidFill>
              </a:rPr>
              <a:t>снижении инфляции </a:t>
            </a:r>
            <a:r>
              <a:rPr lang="ru-RU" sz="2000" i="1" dirty="0" smtClean="0">
                <a:solidFill>
                  <a:schemeClr val="bg2">
                    <a:lumMod val="10000"/>
                  </a:schemeClr>
                </a:solidFill>
              </a:rPr>
              <a:t>и </a:t>
            </a:r>
            <a:r>
              <a:rPr lang="ru-RU" sz="2000" i="1" u="sng" dirty="0" smtClean="0">
                <a:solidFill>
                  <a:schemeClr val="bg2">
                    <a:lumMod val="10000"/>
                  </a:schemeClr>
                </a:solidFill>
              </a:rPr>
              <a:t>что задержки зарплаты не будет.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ru-RU" sz="2400" dirty="0" smtClean="0">
                <a:solidFill>
                  <a:schemeClr val="bg2">
                    <a:lumMod val="25000"/>
                  </a:schemeClr>
                </a:solidFill>
              </a:rPr>
              <a:t>   Существительное + инфинитив.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u-RU" sz="2400" dirty="0" smtClean="0">
                <a:solidFill>
                  <a:schemeClr val="bg2">
                    <a:lumMod val="25000"/>
                  </a:schemeClr>
                </a:solidFill>
              </a:rPr>
              <a:t>    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  <a:t>  Пример: </a:t>
            </a:r>
            <a:r>
              <a:rPr lang="ru-RU" sz="2000" i="1" dirty="0" smtClean="0">
                <a:solidFill>
                  <a:schemeClr val="bg2">
                    <a:lumMod val="25000"/>
                  </a:schemeClr>
                </a:solidFill>
              </a:rPr>
              <a:t>Я люблю </a:t>
            </a:r>
            <a:r>
              <a:rPr lang="ru-RU" sz="2000" i="1" u="sng" dirty="0" smtClean="0">
                <a:solidFill>
                  <a:schemeClr val="bg2">
                    <a:lumMod val="10000"/>
                  </a:schemeClr>
                </a:solidFill>
              </a:rPr>
              <a:t>музыку</a:t>
            </a:r>
            <a:r>
              <a:rPr lang="ru-RU" sz="2000" i="1" dirty="0" smtClean="0">
                <a:solidFill>
                  <a:schemeClr val="bg2">
                    <a:lumMod val="25000"/>
                  </a:schemeClr>
                </a:solidFill>
              </a:rPr>
              <a:t> и </a:t>
            </a:r>
            <a:r>
              <a:rPr lang="ru-RU" sz="2000" i="1" u="sng" dirty="0" smtClean="0">
                <a:solidFill>
                  <a:schemeClr val="bg2">
                    <a:lumMod val="25000"/>
                  </a:schemeClr>
                </a:solidFill>
              </a:rPr>
              <a:t>кататься на коньках</a:t>
            </a:r>
            <a:r>
              <a:rPr lang="ru-RU" sz="2000" i="1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ru-RU" sz="2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ru-RU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ru-RU" sz="2400" i="1" dirty="0"/>
              <a:t> </a:t>
            </a:r>
            <a:r>
              <a:rPr lang="ru-RU" sz="2400" i="1" dirty="0" smtClean="0"/>
              <a:t>       </a:t>
            </a:r>
          </a:p>
          <a:p>
            <a:pPr marL="0" indent="0">
              <a:buNone/>
            </a:pP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183747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52" y="391749"/>
            <a:ext cx="7448388" cy="516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89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</a:t>
            </a:r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smtClean="0">
                <a:solidFill>
                  <a:srgbClr val="FF0000"/>
                </a:solidFill>
              </a:rPr>
              <a:t>Неправильное употребление </a:t>
            </a:r>
            <a:r>
              <a:rPr lang="ru-RU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ЧИСЛИТЕЛЬНОГО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600" i="1" dirty="0" smtClean="0">
                <a:solidFill>
                  <a:srgbClr val="7030A0"/>
                </a:solidFill>
              </a:rPr>
              <a:t>Употребление собирательных числительных (двое, трое...) возможно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ru-RU" sz="2600" i="1" dirty="0">
                <a:solidFill>
                  <a:srgbClr val="7030A0"/>
                </a:solidFill>
              </a:rPr>
              <a:t> </a:t>
            </a:r>
            <a:r>
              <a:rPr lang="ru-RU" sz="2600" i="1" dirty="0" smtClean="0">
                <a:solidFill>
                  <a:srgbClr val="7030A0"/>
                </a:solidFill>
              </a:rPr>
              <a:t>      - с существительными, называющими лиц мужского пола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ru-RU" sz="1900" dirty="0" smtClean="0">
                <a:solidFill>
                  <a:prstClr val="black"/>
                </a:solidFill>
              </a:rPr>
              <a:t>          Пример</a:t>
            </a:r>
            <a:r>
              <a:rPr lang="ru-RU" sz="1900" dirty="0">
                <a:solidFill>
                  <a:prstClr val="black"/>
                </a:solidFill>
              </a:rPr>
              <a:t>:</a:t>
            </a:r>
            <a:r>
              <a:rPr lang="ru-RU" sz="1900" i="1" dirty="0">
                <a:solidFill>
                  <a:prstClr val="black"/>
                </a:solidFill>
              </a:rPr>
              <a:t> </a:t>
            </a:r>
            <a:r>
              <a:rPr lang="ru-RU" sz="1900" i="1" dirty="0">
                <a:solidFill>
                  <a:srgbClr val="FF0000"/>
                </a:solidFill>
              </a:rPr>
              <a:t>двое </a:t>
            </a:r>
            <a:r>
              <a:rPr lang="ru-RU" sz="1900" i="1" dirty="0" smtClean="0">
                <a:solidFill>
                  <a:srgbClr val="FF0000"/>
                </a:solidFill>
              </a:rPr>
              <a:t>друзей</a:t>
            </a:r>
            <a:r>
              <a:rPr lang="ru-RU" sz="1900" i="1" dirty="0" smtClean="0">
                <a:solidFill>
                  <a:prstClr val="black"/>
                </a:solidFill>
              </a:rPr>
              <a:t>  </a:t>
            </a:r>
            <a:r>
              <a:rPr lang="ru-RU" sz="1900" i="1" dirty="0">
                <a:solidFill>
                  <a:prstClr val="black"/>
                </a:solidFill>
              </a:rPr>
              <a:t>–</a:t>
            </a:r>
            <a:r>
              <a:rPr lang="ru-RU" sz="1900" i="1" dirty="0" smtClean="0">
                <a:solidFill>
                  <a:prstClr val="black"/>
                </a:solidFill>
              </a:rPr>
              <a:t> </a:t>
            </a:r>
            <a:r>
              <a:rPr lang="ru-RU" sz="1900" b="1" i="1" dirty="0" smtClean="0">
                <a:solidFill>
                  <a:prstClr val="black"/>
                </a:solidFill>
              </a:rPr>
              <a:t>двое</a:t>
            </a:r>
            <a:r>
              <a:rPr lang="ru-RU" sz="1900" i="1" dirty="0" smtClean="0">
                <a:solidFill>
                  <a:prstClr val="black"/>
                </a:solidFill>
              </a:rPr>
              <a:t> девочек(</a:t>
            </a:r>
            <a:r>
              <a:rPr lang="ru-RU" sz="1900" i="1" dirty="0" err="1" smtClean="0">
                <a:solidFill>
                  <a:prstClr val="black"/>
                </a:solidFill>
              </a:rPr>
              <a:t>ж.р</a:t>
            </a:r>
            <a:r>
              <a:rPr lang="ru-RU" sz="1900" i="1" dirty="0" smtClean="0">
                <a:solidFill>
                  <a:prstClr val="black"/>
                </a:solidFill>
              </a:rPr>
              <a:t>)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i="1" dirty="0">
                <a:solidFill>
                  <a:prstClr val="black"/>
                </a:solidFill>
              </a:rPr>
              <a:t> </a:t>
            </a:r>
            <a:r>
              <a:rPr lang="ru-RU" sz="1900" i="1" dirty="0" smtClean="0">
                <a:solidFill>
                  <a:prstClr val="black"/>
                </a:solidFill>
              </a:rPr>
              <a:t>         </a:t>
            </a:r>
            <a:r>
              <a:rPr lang="ru-RU" sz="2600" i="1" dirty="0" smtClean="0">
                <a:solidFill>
                  <a:srgbClr val="7030A0"/>
                </a:solidFill>
              </a:rPr>
              <a:t>-</a:t>
            </a:r>
            <a:r>
              <a:rPr lang="ru-RU" sz="2600" i="1" dirty="0" smtClean="0">
                <a:solidFill>
                  <a:prstClr val="black"/>
                </a:solidFill>
              </a:rPr>
              <a:t> </a:t>
            </a:r>
            <a:r>
              <a:rPr lang="ru-RU" sz="2600" i="1" dirty="0" smtClean="0">
                <a:solidFill>
                  <a:srgbClr val="7030A0"/>
                </a:solidFill>
              </a:rPr>
              <a:t>с существительными, обозначающими детенышей животных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2600" i="1" dirty="0" smtClean="0">
                <a:solidFill>
                  <a:srgbClr val="7030A0"/>
                </a:solidFill>
              </a:rPr>
              <a:t>       </a:t>
            </a:r>
            <a:r>
              <a:rPr lang="ru-RU" sz="1900" dirty="0" smtClean="0">
                <a:solidFill>
                  <a:prstClr val="black"/>
                </a:solidFill>
              </a:rPr>
              <a:t>Пример</a:t>
            </a:r>
            <a:r>
              <a:rPr lang="ru-RU" sz="1900" dirty="0">
                <a:solidFill>
                  <a:prstClr val="black"/>
                </a:solidFill>
              </a:rPr>
              <a:t>:</a:t>
            </a:r>
            <a:r>
              <a:rPr lang="ru-RU" sz="1900" i="1" dirty="0">
                <a:solidFill>
                  <a:prstClr val="black"/>
                </a:solidFill>
              </a:rPr>
              <a:t>  </a:t>
            </a:r>
            <a:r>
              <a:rPr lang="ru-RU" sz="1900" i="1" dirty="0" smtClean="0">
                <a:solidFill>
                  <a:srgbClr val="FF0000"/>
                </a:solidFill>
              </a:rPr>
              <a:t>четверо котят </a:t>
            </a:r>
            <a:r>
              <a:rPr lang="ru-RU" sz="1900" i="1" dirty="0" smtClean="0">
                <a:solidFill>
                  <a:prstClr val="black"/>
                </a:solidFill>
              </a:rPr>
              <a:t>– </a:t>
            </a:r>
            <a:r>
              <a:rPr lang="ru-RU" sz="1900" b="1" i="1" dirty="0" smtClean="0">
                <a:solidFill>
                  <a:prstClr val="black"/>
                </a:solidFill>
              </a:rPr>
              <a:t>семеро</a:t>
            </a:r>
            <a:r>
              <a:rPr lang="ru-RU" sz="1900" i="1" dirty="0" smtClean="0">
                <a:solidFill>
                  <a:prstClr val="black"/>
                </a:solidFill>
              </a:rPr>
              <a:t> слонов (взросл)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 startAt="2"/>
            </a:pPr>
            <a:r>
              <a:rPr lang="ru-RU" sz="2600" i="1" dirty="0" smtClean="0">
                <a:solidFill>
                  <a:srgbClr val="7030A0"/>
                </a:solidFill>
              </a:rPr>
              <a:t>Числительные ОБА, ОБЕ должны согласовываться с существительными в роде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 smtClean="0">
                <a:solidFill>
                  <a:prstClr val="black"/>
                </a:solidFill>
              </a:rPr>
              <a:t>         Пример</a:t>
            </a:r>
            <a:r>
              <a:rPr lang="ru-RU" sz="1900" dirty="0">
                <a:solidFill>
                  <a:prstClr val="black"/>
                </a:solidFill>
              </a:rPr>
              <a:t>:</a:t>
            </a:r>
            <a:r>
              <a:rPr lang="ru-RU" sz="1900" i="1" dirty="0">
                <a:solidFill>
                  <a:prstClr val="black"/>
                </a:solidFill>
              </a:rPr>
              <a:t>  </a:t>
            </a:r>
            <a:r>
              <a:rPr lang="ru-RU" sz="1900" i="1" dirty="0" smtClean="0">
                <a:solidFill>
                  <a:prstClr val="black"/>
                </a:solidFill>
              </a:rPr>
              <a:t>по об</a:t>
            </a:r>
            <a:r>
              <a:rPr lang="ru-RU" sz="1900" b="1" i="1" dirty="0" smtClean="0">
                <a:solidFill>
                  <a:prstClr val="black"/>
                </a:solidFill>
              </a:rPr>
              <a:t>еим</a:t>
            </a:r>
            <a:r>
              <a:rPr lang="ru-RU" sz="1900" i="1" dirty="0" smtClean="0">
                <a:solidFill>
                  <a:prstClr val="black"/>
                </a:solidFill>
              </a:rPr>
              <a:t> берегам(м.р.) рек</a:t>
            </a:r>
            <a:endParaRPr lang="ru-RU" sz="2600" i="1" dirty="0">
              <a:solidFill>
                <a:srgbClr val="7030A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i="1" dirty="0" smtClean="0">
                <a:solidFill>
                  <a:srgbClr val="7030A0"/>
                </a:solidFill>
              </a:rPr>
              <a:t>          </a:t>
            </a:r>
            <a:r>
              <a:rPr lang="ru-RU" sz="2000" i="1" dirty="0" smtClean="0">
                <a:solidFill>
                  <a:prstClr val="black"/>
                </a:solidFill>
              </a:rPr>
              <a:t>        </a:t>
            </a:r>
            <a:endParaRPr lang="ru-RU" sz="2000" i="1" dirty="0" smtClean="0">
              <a:solidFill>
                <a:srgbClr val="7030A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000" i="1" dirty="0">
              <a:solidFill>
                <a:prstClr val="black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000" i="1" dirty="0" smtClean="0">
              <a:solidFill>
                <a:srgbClr val="7030A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900" i="1" dirty="0" smtClean="0">
              <a:solidFill>
                <a:prstClr val="black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900" i="1" dirty="0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ru-RU" sz="1900" i="1" dirty="0" smtClean="0">
              <a:solidFill>
                <a:srgbClr val="7030A0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ru-RU" sz="2600" i="1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760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VI.</a:t>
            </a:r>
            <a:r>
              <a:rPr lang="ru-RU" dirty="0" smtClean="0">
                <a:solidFill>
                  <a:srgbClr val="FF0000"/>
                </a:solidFill>
              </a:rPr>
              <a:t> Неправильное употребление </a:t>
            </a:r>
            <a:r>
              <a:rPr lang="ru-RU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ПАДЕЖНОЙ ФОРМЫ СУЩЕСТВИТЕЛЬНОГО С ПРЕДЛОГОМ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lvl="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600" i="1" dirty="0" smtClean="0">
                <a:solidFill>
                  <a:srgbClr val="7030A0"/>
                </a:solidFill>
              </a:rPr>
              <a:t>Предлоги </a:t>
            </a:r>
            <a:r>
              <a:rPr lang="ru-RU" sz="2600" b="1" i="1" dirty="0" smtClean="0">
                <a:solidFill>
                  <a:srgbClr val="7030A0"/>
                </a:solidFill>
              </a:rPr>
              <a:t>БЛАГОДАРЯ, СОГЛАСНО, ВОПРЕКИ, ПОДОБНО, НАПЕРЕКОР,НАПЕРЕРЕЗ </a:t>
            </a:r>
            <a:r>
              <a:rPr lang="ru-RU" sz="2600" i="1" dirty="0" smtClean="0">
                <a:solidFill>
                  <a:srgbClr val="7030A0"/>
                </a:solidFill>
              </a:rPr>
              <a:t>+ </a:t>
            </a:r>
            <a:r>
              <a:rPr lang="ru-RU" sz="2600" i="1" dirty="0">
                <a:solidFill>
                  <a:srgbClr val="7030A0"/>
                </a:solidFill>
              </a:rPr>
              <a:t>сущ. в </a:t>
            </a:r>
            <a:r>
              <a:rPr lang="ru-RU" sz="2600" i="1" dirty="0" smtClean="0">
                <a:solidFill>
                  <a:srgbClr val="7030A0"/>
                </a:solidFill>
              </a:rPr>
              <a:t>Дательном падеже (кому, чему)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ru-RU" sz="1900" dirty="0" smtClean="0">
                <a:solidFill>
                  <a:prstClr val="black"/>
                </a:solidFill>
              </a:rPr>
              <a:t>         Пример</a:t>
            </a:r>
            <a:r>
              <a:rPr lang="ru-RU" sz="1900" dirty="0">
                <a:solidFill>
                  <a:prstClr val="black"/>
                </a:solidFill>
              </a:rPr>
              <a:t>:</a:t>
            </a:r>
            <a:r>
              <a:rPr lang="ru-RU" sz="1900" i="1" dirty="0">
                <a:solidFill>
                  <a:prstClr val="black"/>
                </a:solidFill>
              </a:rPr>
              <a:t>  </a:t>
            </a:r>
            <a:r>
              <a:rPr lang="ru-RU" sz="1900" i="1" dirty="0" smtClean="0">
                <a:solidFill>
                  <a:prstClr val="black"/>
                </a:solidFill>
              </a:rPr>
              <a:t>согласно традиц</a:t>
            </a:r>
            <a:r>
              <a:rPr lang="ru-RU" sz="1900" b="1" i="1" dirty="0" smtClean="0">
                <a:solidFill>
                  <a:prstClr val="black"/>
                </a:solidFill>
              </a:rPr>
              <a:t>ий</a:t>
            </a:r>
          </a:p>
          <a:p>
            <a:pPr marL="514350" lvl="0" indent="-514350">
              <a:lnSpc>
                <a:spcPct val="100000"/>
              </a:lnSpc>
              <a:buFont typeface="+mj-lt"/>
              <a:buAutoNum type="arabicPeriod" startAt="2"/>
            </a:pPr>
            <a:r>
              <a:rPr lang="ru-RU" sz="2600" i="1" dirty="0" smtClean="0">
                <a:solidFill>
                  <a:srgbClr val="7030A0"/>
                </a:solidFill>
              </a:rPr>
              <a:t>Предлог </a:t>
            </a:r>
            <a:r>
              <a:rPr lang="ru-RU" sz="2600" b="1" i="1" dirty="0" smtClean="0">
                <a:solidFill>
                  <a:srgbClr val="7030A0"/>
                </a:solidFill>
              </a:rPr>
              <a:t>БЛАГОДАРЯ </a:t>
            </a:r>
            <a:r>
              <a:rPr lang="ru-RU" sz="2600" i="1" dirty="0" smtClean="0">
                <a:solidFill>
                  <a:srgbClr val="7030A0"/>
                </a:solidFill>
              </a:rPr>
              <a:t>употребляется только в положительном значении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ru-RU" sz="1900" dirty="0" smtClean="0">
                <a:solidFill>
                  <a:prstClr val="black"/>
                </a:solidFill>
              </a:rPr>
              <a:t>          Пример</a:t>
            </a:r>
            <a:r>
              <a:rPr lang="ru-RU" sz="1900" dirty="0">
                <a:solidFill>
                  <a:prstClr val="black"/>
                </a:solidFill>
              </a:rPr>
              <a:t>:</a:t>
            </a:r>
            <a:r>
              <a:rPr lang="ru-RU" sz="1900" i="1" dirty="0">
                <a:solidFill>
                  <a:prstClr val="black"/>
                </a:solidFill>
              </a:rPr>
              <a:t>  </a:t>
            </a:r>
            <a:r>
              <a:rPr lang="ru-RU" sz="1900" i="1" u="sng" dirty="0" smtClean="0">
                <a:solidFill>
                  <a:prstClr val="black"/>
                </a:solidFill>
              </a:rPr>
              <a:t>Благодаря</a:t>
            </a:r>
            <a:r>
              <a:rPr lang="ru-RU" sz="1900" i="1" dirty="0" smtClean="0">
                <a:solidFill>
                  <a:prstClr val="black"/>
                </a:solidFill>
              </a:rPr>
              <a:t> снегопаду, люди не смогли попасть домой. </a:t>
            </a:r>
          </a:p>
          <a:p>
            <a:pPr marL="514350" lvl="0" indent="-514350">
              <a:lnSpc>
                <a:spcPct val="100000"/>
              </a:lnSpc>
              <a:buFont typeface="+mj-lt"/>
              <a:buAutoNum type="arabicPeriod" startAt="3"/>
            </a:pPr>
            <a:r>
              <a:rPr lang="ru-RU" sz="2600" i="1" dirty="0" smtClean="0">
                <a:solidFill>
                  <a:srgbClr val="7030A0"/>
                </a:solidFill>
              </a:rPr>
              <a:t>Производные предлоги: «ПО» + сущ. в </a:t>
            </a:r>
            <a:r>
              <a:rPr lang="ru-RU" sz="2600" i="1" dirty="0" err="1" smtClean="0">
                <a:solidFill>
                  <a:srgbClr val="7030A0"/>
                </a:solidFill>
              </a:rPr>
              <a:t>Предлож</a:t>
            </a:r>
            <a:r>
              <a:rPr lang="ru-RU" sz="2600" i="1" dirty="0" smtClean="0">
                <a:solidFill>
                  <a:srgbClr val="7030A0"/>
                </a:solidFill>
              </a:rPr>
              <a:t>. падеже (ком, чём) </a:t>
            </a:r>
            <a:endParaRPr lang="ru-RU" sz="2600" i="1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ru-RU" sz="2400" dirty="0" smtClean="0">
                <a:solidFill>
                  <a:srgbClr val="00B0F0"/>
                </a:solidFill>
              </a:rPr>
              <a:t>      </a:t>
            </a:r>
            <a:r>
              <a:rPr lang="ru-RU" sz="2000" dirty="0" smtClean="0">
                <a:solidFill>
                  <a:srgbClr val="00B0F0"/>
                </a:solidFill>
              </a:rPr>
              <a:t> </a:t>
            </a:r>
            <a:r>
              <a:rPr lang="ru-RU" sz="2200" dirty="0" smtClean="0">
                <a:solidFill>
                  <a:srgbClr val="00B0F0"/>
                </a:solidFill>
              </a:rPr>
              <a:t>По прибытии       По окончании       По возвращении      По завершении</a:t>
            </a:r>
          </a:p>
          <a:p>
            <a:pPr marL="0" indent="0">
              <a:buNone/>
            </a:pPr>
            <a:r>
              <a:rPr lang="ru-RU" sz="2200" dirty="0">
                <a:solidFill>
                  <a:srgbClr val="00B0F0"/>
                </a:solidFill>
              </a:rPr>
              <a:t> </a:t>
            </a:r>
            <a:r>
              <a:rPr lang="ru-RU" sz="2200" dirty="0" smtClean="0">
                <a:solidFill>
                  <a:srgbClr val="00B0F0"/>
                </a:solidFill>
              </a:rPr>
              <a:t>      По истечении       По приезде           По прилете</a:t>
            </a:r>
          </a:p>
          <a:p>
            <a:pPr marL="0" indent="0">
              <a:buNone/>
            </a:pPr>
            <a:r>
              <a:rPr lang="ru-RU" sz="1900" dirty="0" smtClean="0">
                <a:solidFill>
                  <a:prstClr val="black"/>
                </a:solidFill>
              </a:rPr>
              <a:t>         Пример</a:t>
            </a:r>
            <a:r>
              <a:rPr lang="ru-RU" sz="1900" dirty="0">
                <a:solidFill>
                  <a:prstClr val="black"/>
                </a:solidFill>
              </a:rPr>
              <a:t>:</a:t>
            </a:r>
            <a:r>
              <a:rPr lang="ru-RU" sz="1900" i="1" dirty="0">
                <a:solidFill>
                  <a:prstClr val="black"/>
                </a:solidFill>
              </a:rPr>
              <a:t>  П</a:t>
            </a:r>
            <a:r>
              <a:rPr lang="ru-RU" sz="1900" i="1" dirty="0" smtClean="0">
                <a:solidFill>
                  <a:prstClr val="black"/>
                </a:solidFill>
              </a:rPr>
              <a:t>о прибыти</a:t>
            </a:r>
            <a:r>
              <a:rPr lang="ru-RU" sz="1900" b="1" i="1" dirty="0" smtClean="0">
                <a:solidFill>
                  <a:prstClr val="black"/>
                </a:solidFill>
              </a:rPr>
              <a:t>ю</a:t>
            </a:r>
            <a:r>
              <a:rPr lang="ru-RU" sz="1900" i="1" dirty="0" smtClean="0">
                <a:solidFill>
                  <a:prstClr val="black"/>
                </a:solidFill>
              </a:rPr>
              <a:t> в Москву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840441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68" y="702128"/>
            <a:ext cx="7376024" cy="366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39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VII.</a:t>
            </a:r>
            <a:r>
              <a:rPr lang="ru-RU" dirty="0" smtClean="0">
                <a:solidFill>
                  <a:srgbClr val="FF0000"/>
                </a:solidFill>
              </a:rPr>
              <a:t> Ошибки с построением  </a:t>
            </a:r>
            <a:r>
              <a:rPr lang="ru-RU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СПП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sz="2600" i="1" dirty="0">
                <a:solidFill>
                  <a:srgbClr val="7030A0"/>
                </a:solidFill>
              </a:rPr>
              <a:t> </a:t>
            </a:r>
            <a:r>
              <a:rPr lang="ru-RU" sz="2600" i="1" dirty="0" smtClean="0">
                <a:solidFill>
                  <a:srgbClr val="7030A0"/>
                </a:solidFill>
              </a:rPr>
              <a:t>Употребление лишнего союза</a:t>
            </a:r>
          </a:p>
          <a:p>
            <a:pPr marL="0" indent="0">
              <a:buNone/>
            </a:pPr>
            <a:r>
              <a:rPr lang="ru-RU" sz="1900" dirty="0" smtClean="0">
                <a:solidFill>
                  <a:prstClr val="black"/>
                </a:solidFill>
              </a:rPr>
              <a:t>           Пример</a:t>
            </a:r>
            <a:r>
              <a:rPr lang="ru-RU" sz="1900" dirty="0">
                <a:solidFill>
                  <a:prstClr val="black"/>
                </a:solidFill>
              </a:rPr>
              <a:t>:</a:t>
            </a:r>
            <a:r>
              <a:rPr lang="ru-RU" sz="1900" i="1" dirty="0">
                <a:solidFill>
                  <a:prstClr val="black"/>
                </a:solidFill>
              </a:rPr>
              <a:t>  </a:t>
            </a:r>
            <a:r>
              <a:rPr lang="ru-RU" sz="1900" i="1" dirty="0" smtClean="0">
                <a:solidFill>
                  <a:prstClr val="black"/>
                </a:solidFill>
              </a:rPr>
              <a:t>Размышляя о литературе, понимаешь, </a:t>
            </a:r>
            <a:r>
              <a:rPr lang="ru-RU" sz="1900" b="1" i="1" dirty="0" smtClean="0">
                <a:solidFill>
                  <a:prstClr val="black"/>
                </a:solidFill>
              </a:rPr>
              <a:t>что насколько </a:t>
            </a:r>
            <a:r>
              <a:rPr lang="ru-RU" sz="1900" i="1" dirty="0" smtClean="0">
                <a:solidFill>
                  <a:prstClr val="black"/>
                </a:solidFill>
              </a:rPr>
              <a:t>она влияет на человека.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ru-RU" sz="2600" i="1" dirty="0" smtClean="0">
                <a:solidFill>
                  <a:srgbClr val="7030A0"/>
                </a:solidFill>
              </a:rPr>
              <a:t>Ненужное употребление «то» перед «что»</a:t>
            </a:r>
          </a:p>
          <a:p>
            <a:pPr marL="0" indent="0">
              <a:buNone/>
            </a:pPr>
            <a:r>
              <a:rPr lang="ru-RU" sz="1900" dirty="0" smtClean="0">
                <a:solidFill>
                  <a:prstClr val="black"/>
                </a:solidFill>
              </a:rPr>
              <a:t>           Пример</a:t>
            </a:r>
            <a:r>
              <a:rPr lang="ru-RU" sz="1900" dirty="0">
                <a:solidFill>
                  <a:prstClr val="black"/>
                </a:solidFill>
              </a:rPr>
              <a:t>:</a:t>
            </a:r>
            <a:r>
              <a:rPr lang="ru-RU" sz="1900" i="1" dirty="0">
                <a:solidFill>
                  <a:prstClr val="black"/>
                </a:solidFill>
              </a:rPr>
              <a:t>  </a:t>
            </a:r>
            <a:r>
              <a:rPr lang="ru-RU" sz="1900" i="1" dirty="0" smtClean="0">
                <a:solidFill>
                  <a:prstClr val="black"/>
                </a:solidFill>
              </a:rPr>
              <a:t>Мне показалось то, что это сон.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ru-RU" sz="2600" i="1" dirty="0" smtClean="0">
                <a:solidFill>
                  <a:srgbClr val="7030A0"/>
                </a:solidFill>
              </a:rPr>
              <a:t>Неверная постановка придаточного определительного</a:t>
            </a:r>
            <a:endParaRPr lang="ru-RU" sz="1900" dirty="0" smtClean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ru-RU" sz="1900" dirty="0" smtClean="0">
                <a:solidFill>
                  <a:prstClr val="black"/>
                </a:solidFill>
              </a:rPr>
              <a:t>           Пример</a:t>
            </a:r>
            <a:r>
              <a:rPr lang="ru-RU" sz="1900" dirty="0">
                <a:solidFill>
                  <a:prstClr val="black"/>
                </a:solidFill>
              </a:rPr>
              <a:t>:</a:t>
            </a:r>
            <a:r>
              <a:rPr lang="ru-RU" sz="1900" i="1" dirty="0">
                <a:solidFill>
                  <a:prstClr val="black"/>
                </a:solidFill>
              </a:rPr>
              <a:t>  </a:t>
            </a:r>
            <a:r>
              <a:rPr lang="ru-RU" sz="1900" i="1" dirty="0" smtClean="0">
                <a:solidFill>
                  <a:prstClr val="black"/>
                </a:solidFill>
              </a:rPr>
              <a:t>Эта </a:t>
            </a:r>
            <a:r>
              <a:rPr lang="ru-RU" sz="1900" b="1" i="1" dirty="0" smtClean="0">
                <a:solidFill>
                  <a:prstClr val="black"/>
                </a:solidFill>
              </a:rPr>
              <a:t>книга</a:t>
            </a:r>
            <a:r>
              <a:rPr lang="ru-RU" sz="1900" i="1" dirty="0" smtClean="0">
                <a:solidFill>
                  <a:prstClr val="black"/>
                </a:solidFill>
              </a:rPr>
              <a:t> научила меня ценить друзей, </a:t>
            </a:r>
            <a:r>
              <a:rPr lang="ru-RU" sz="1900" b="1" i="1" dirty="0" smtClean="0">
                <a:solidFill>
                  <a:prstClr val="black"/>
                </a:solidFill>
              </a:rPr>
              <a:t>которую</a:t>
            </a:r>
            <a:r>
              <a:rPr lang="ru-RU" sz="1900" i="1" dirty="0" smtClean="0">
                <a:solidFill>
                  <a:prstClr val="black"/>
                </a:solidFill>
              </a:rPr>
              <a:t> я прочитал в детстве. </a:t>
            </a:r>
            <a:endParaRPr lang="ru-RU" sz="2600" i="1" dirty="0" smtClean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 startAt="2"/>
            </a:pPr>
            <a:endParaRPr lang="ru-RU" sz="2600" i="1" dirty="0" smtClean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 startAt="2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299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95" y="616676"/>
            <a:ext cx="6191633" cy="52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8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69" y="961888"/>
            <a:ext cx="786765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25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VIII.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FF0000"/>
                </a:solidFill>
              </a:rPr>
              <a:t>Ошибки с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ru-RU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НЕСОГЛАСОВАННЫМ ПРИЛОЖЕНИЕМ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ru-RU" sz="2600" i="1" dirty="0" smtClean="0">
                <a:solidFill>
                  <a:srgbClr val="7030A0"/>
                </a:solidFill>
              </a:rPr>
              <a:t>«Название» в </a:t>
            </a:r>
            <a:r>
              <a:rPr lang="ru-RU" sz="2600" i="1" dirty="0" err="1" smtClean="0">
                <a:solidFill>
                  <a:srgbClr val="7030A0"/>
                </a:solidFill>
              </a:rPr>
              <a:t>Именител</a:t>
            </a:r>
            <a:r>
              <a:rPr lang="ru-RU" sz="2600" i="1" dirty="0" smtClean="0">
                <a:solidFill>
                  <a:srgbClr val="7030A0"/>
                </a:solidFill>
              </a:rPr>
              <a:t>. падеже + родовое слово (повесть, статья)</a:t>
            </a:r>
            <a:endParaRPr lang="ru-RU" sz="2600" i="1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ru-RU" sz="1900" dirty="0">
                <a:solidFill>
                  <a:prstClr val="black"/>
                </a:solidFill>
              </a:rPr>
              <a:t>Пример:</a:t>
            </a:r>
            <a:r>
              <a:rPr lang="ru-RU" sz="1900" i="1" dirty="0">
                <a:solidFill>
                  <a:prstClr val="black"/>
                </a:solidFill>
              </a:rPr>
              <a:t>  </a:t>
            </a:r>
            <a:r>
              <a:rPr lang="ru-RU" sz="1900" i="1" dirty="0" smtClean="0">
                <a:solidFill>
                  <a:prstClr val="black"/>
                </a:solidFill>
              </a:rPr>
              <a:t>В журнале «Новом мире».</a:t>
            </a:r>
          </a:p>
          <a:p>
            <a:pPr marL="0" indent="0">
              <a:buNone/>
            </a:pPr>
            <a:endParaRPr lang="ru-RU" sz="1900" i="1" dirty="0" smtClean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ru-RU" sz="1900" i="1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sz="4100" dirty="0" smtClean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IX.</a:t>
            </a:r>
            <a:r>
              <a:rPr lang="ru-RU" sz="4100" dirty="0" smtClean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 </a:t>
            </a:r>
            <a:r>
              <a:rPr lang="ru-RU" sz="4100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Ошибки </a:t>
            </a:r>
            <a:r>
              <a:rPr lang="ru-RU" sz="4100" dirty="0" smtClean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с нарушением </a:t>
            </a:r>
            <a:r>
              <a:rPr lang="ru-RU" sz="41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ea typeface="+mj-ea"/>
                <a:cs typeface="+mj-cs"/>
              </a:rPr>
              <a:t>ВИДОВРЕМЕННОЙ СООТНЕСЕННОСТИ ГЛАГОЛОВ</a:t>
            </a:r>
          </a:p>
          <a:p>
            <a:pPr marL="0" indent="0">
              <a:buNone/>
            </a:pPr>
            <a:r>
              <a:rPr lang="ru-RU" sz="2600" i="1" dirty="0" smtClean="0">
                <a:solidFill>
                  <a:srgbClr val="7030A0"/>
                </a:solidFill>
              </a:rPr>
              <a:t>Одно время, один вид </a:t>
            </a:r>
          </a:p>
          <a:p>
            <a:pPr marL="0" lvl="0" indent="0">
              <a:buNone/>
            </a:pPr>
            <a:r>
              <a:rPr lang="ru-RU" sz="1900" dirty="0">
                <a:solidFill>
                  <a:prstClr val="black"/>
                </a:solidFill>
              </a:rPr>
              <a:t>Пример:</a:t>
            </a:r>
            <a:r>
              <a:rPr lang="ru-RU" sz="1900" i="1" dirty="0">
                <a:solidFill>
                  <a:prstClr val="black"/>
                </a:solidFill>
              </a:rPr>
              <a:t>  </a:t>
            </a:r>
            <a:r>
              <a:rPr lang="ru-RU" sz="1900" i="1" dirty="0" smtClean="0">
                <a:solidFill>
                  <a:prstClr val="black"/>
                </a:solidFill>
              </a:rPr>
              <a:t>Пушкин </a:t>
            </a:r>
            <a:r>
              <a:rPr lang="ru-RU" sz="1900" b="1" i="1" dirty="0" smtClean="0">
                <a:solidFill>
                  <a:prstClr val="black"/>
                </a:solidFill>
              </a:rPr>
              <a:t>подвергает</a:t>
            </a:r>
            <a:r>
              <a:rPr lang="ru-RU" sz="1900" i="1" dirty="0" smtClean="0">
                <a:solidFill>
                  <a:prstClr val="black"/>
                </a:solidFill>
              </a:rPr>
              <a:t> Онегина испытанию и этим </a:t>
            </a:r>
            <a:r>
              <a:rPr lang="ru-RU" sz="1900" b="1" i="1" dirty="0" smtClean="0">
                <a:solidFill>
                  <a:prstClr val="black"/>
                </a:solidFill>
              </a:rPr>
              <a:t>раскрыл</a:t>
            </a:r>
            <a:r>
              <a:rPr lang="ru-RU" sz="1900" i="1" dirty="0" smtClean="0">
                <a:solidFill>
                  <a:prstClr val="black"/>
                </a:solidFill>
              </a:rPr>
              <a:t> истинную сущность героя .</a:t>
            </a:r>
            <a:endParaRPr lang="ru-RU" sz="1900" i="1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ru-RU" sz="2600" i="1" dirty="0" smtClean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ru-RU" sz="4100" dirty="0"/>
          </a:p>
        </p:txBody>
      </p:sp>
    </p:spTree>
    <p:extLst>
      <p:ext uri="{BB962C8B-B14F-4D97-AF65-F5344CB8AC3E}">
        <p14:creationId xmlns:p14="http://schemas.microsoft.com/office/powerpoint/2010/main" val="516681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X.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FF0000"/>
                </a:solidFill>
              </a:rPr>
              <a:t>Ошибки с </a:t>
            </a:r>
            <a:r>
              <a:rPr lang="ru-RU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КОСВЕННОЙ РЕЧЬЮ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ru-RU" sz="2600" i="1" dirty="0">
                <a:solidFill>
                  <a:srgbClr val="7030A0"/>
                </a:solidFill>
              </a:rPr>
              <a:t> </a:t>
            </a:r>
            <a:r>
              <a:rPr lang="ru-RU" sz="2600" i="1" dirty="0" smtClean="0">
                <a:solidFill>
                  <a:srgbClr val="7030A0"/>
                </a:solidFill>
              </a:rPr>
              <a:t>Смешение прямой и косвенной речи</a:t>
            </a:r>
          </a:p>
          <a:p>
            <a:pPr marL="0" lvl="0" indent="0">
              <a:buNone/>
            </a:pPr>
            <a:r>
              <a:rPr lang="ru-RU" sz="1900" dirty="0" smtClean="0">
                <a:solidFill>
                  <a:prstClr val="black"/>
                </a:solidFill>
              </a:rPr>
              <a:t>           Пример</a:t>
            </a:r>
            <a:r>
              <a:rPr lang="ru-RU" sz="1900" dirty="0">
                <a:solidFill>
                  <a:prstClr val="black"/>
                </a:solidFill>
              </a:rPr>
              <a:t>:</a:t>
            </a:r>
            <a:r>
              <a:rPr lang="ru-RU" sz="1900" i="1" dirty="0">
                <a:solidFill>
                  <a:prstClr val="black"/>
                </a:solidFill>
              </a:rPr>
              <a:t>  </a:t>
            </a:r>
            <a:r>
              <a:rPr lang="ru-RU" sz="1900" i="1" dirty="0" smtClean="0">
                <a:solidFill>
                  <a:prstClr val="black"/>
                </a:solidFill>
              </a:rPr>
              <a:t>Учитель спросил, что кто отсутствует в классе.</a:t>
            </a:r>
          </a:p>
          <a:p>
            <a:pPr marL="514350" lvl="0" indent="-514350">
              <a:buFont typeface="+mj-lt"/>
              <a:buAutoNum type="arabicPeriod" startAt="2"/>
            </a:pPr>
            <a:r>
              <a:rPr lang="ru-RU" sz="2600" i="1" dirty="0">
                <a:solidFill>
                  <a:srgbClr val="7030A0"/>
                </a:solidFill>
              </a:rPr>
              <a:t> </a:t>
            </a:r>
            <a:r>
              <a:rPr lang="ru-RU" sz="2600" i="1" dirty="0" smtClean="0">
                <a:solidFill>
                  <a:srgbClr val="7030A0"/>
                </a:solidFill>
              </a:rPr>
              <a:t>Употребление местоимения </a:t>
            </a:r>
            <a:r>
              <a:rPr lang="ru-RU" sz="2600" b="1" i="1" dirty="0" smtClean="0">
                <a:solidFill>
                  <a:srgbClr val="7030A0"/>
                </a:solidFill>
              </a:rPr>
              <a:t>Я </a:t>
            </a:r>
            <a:r>
              <a:rPr lang="ru-RU" sz="2600" i="1" dirty="0" smtClean="0">
                <a:solidFill>
                  <a:srgbClr val="7030A0"/>
                </a:solidFill>
              </a:rPr>
              <a:t>в придаточной части</a:t>
            </a:r>
            <a:r>
              <a:rPr lang="ru-RU" sz="2600" b="1" i="1" dirty="0" smtClean="0">
                <a:solidFill>
                  <a:srgbClr val="7030A0"/>
                </a:solidFill>
              </a:rPr>
              <a:t> </a:t>
            </a:r>
            <a:r>
              <a:rPr lang="ru-RU" sz="2600" i="1" dirty="0" smtClean="0">
                <a:solidFill>
                  <a:srgbClr val="7030A0"/>
                </a:solidFill>
              </a:rPr>
              <a:t>при переводе прямой речи в косвенную.</a:t>
            </a:r>
          </a:p>
          <a:p>
            <a:pPr marL="0" lvl="0" indent="0">
              <a:buNone/>
            </a:pPr>
            <a:r>
              <a:rPr lang="ru-RU" sz="1900" dirty="0" smtClean="0">
                <a:solidFill>
                  <a:prstClr val="black"/>
                </a:solidFill>
              </a:rPr>
              <a:t>           Пример</a:t>
            </a:r>
            <a:r>
              <a:rPr lang="ru-RU" sz="1900" dirty="0">
                <a:solidFill>
                  <a:prstClr val="black"/>
                </a:solidFill>
              </a:rPr>
              <a:t>:</a:t>
            </a:r>
            <a:r>
              <a:rPr lang="ru-RU" sz="1900" i="1" dirty="0">
                <a:solidFill>
                  <a:prstClr val="black"/>
                </a:solidFill>
              </a:rPr>
              <a:t>  </a:t>
            </a:r>
            <a:r>
              <a:rPr lang="ru-RU" sz="1900" i="1" dirty="0" smtClean="0">
                <a:solidFill>
                  <a:prstClr val="black"/>
                </a:solidFill>
              </a:rPr>
              <a:t>В своих воспоминаниях Короленко писал, что всегда «Я видел в лице Чехова интеллигентность». </a:t>
            </a:r>
            <a:endParaRPr lang="ru-RU" sz="2600" b="1" i="1" dirty="0">
              <a:solidFill>
                <a:srgbClr val="7030A0"/>
              </a:solidFill>
            </a:endParaRPr>
          </a:p>
          <a:p>
            <a:pPr marL="0" lvl="0" indent="0">
              <a:buNone/>
            </a:pPr>
            <a:endParaRPr lang="ru-RU" sz="1900" i="1" dirty="0" smtClean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ru-RU" sz="1900" i="1" dirty="0">
              <a:solidFill>
                <a:prstClr val="black"/>
              </a:solidFill>
            </a:endParaRPr>
          </a:p>
          <a:p>
            <a:pPr marL="514350" lvl="0" indent="-514350">
              <a:buFont typeface="+mj-lt"/>
              <a:buAutoNum type="arabicPeriod"/>
            </a:pPr>
            <a:endParaRPr lang="ru-RU" sz="2600" i="1" dirty="0" smtClean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3863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I.</a:t>
            </a:r>
            <a:r>
              <a:rPr lang="ru-RU" dirty="0" smtClean="0">
                <a:solidFill>
                  <a:srgbClr val="FF0000"/>
                </a:solidFill>
              </a:rPr>
              <a:t>Ошибки с </a:t>
            </a:r>
            <a:r>
              <a:rPr lang="ru-RU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ОДНОРОДНЫМИ ЧЛЕНАМИ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665823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ru-RU" sz="2600" i="1" dirty="0" smtClean="0">
                <a:solidFill>
                  <a:srgbClr val="7030A0"/>
                </a:solidFill>
              </a:rPr>
              <a:t>Нарушения, связанные с </a:t>
            </a:r>
            <a:r>
              <a:rPr lang="ru-RU" sz="2600" b="1" i="1" dirty="0" smtClean="0">
                <a:solidFill>
                  <a:srgbClr val="7030A0"/>
                </a:solidFill>
              </a:rPr>
              <a:t>парными (двойными) союзами</a:t>
            </a:r>
            <a:r>
              <a:rPr lang="ru-RU" sz="2600" i="1" dirty="0" smtClean="0">
                <a:solidFill>
                  <a:srgbClr val="7030A0"/>
                </a:solidFill>
              </a:rPr>
              <a:t>:</a:t>
            </a:r>
          </a:p>
          <a:p>
            <a:pPr marL="0" indent="0">
              <a:buNone/>
            </a:pPr>
            <a:r>
              <a:rPr lang="ru-RU" sz="2600" dirty="0">
                <a:solidFill>
                  <a:srgbClr val="7030A0"/>
                </a:solidFill>
              </a:rPr>
              <a:t> </a:t>
            </a:r>
            <a:r>
              <a:rPr lang="ru-RU" sz="2600" dirty="0" smtClean="0">
                <a:solidFill>
                  <a:srgbClr val="7030A0"/>
                </a:solidFill>
              </a:rPr>
              <a:t>      </a:t>
            </a:r>
            <a:r>
              <a:rPr lang="ru-RU" sz="2600" dirty="0" smtClean="0">
                <a:solidFill>
                  <a:srgbClr val="00B0F0"/>
                </a:solidFill>
              </a:rPr>
              <a:t>не только…, но и…                       хотя и …, но…</a:t>
            </a:r>
          </a:p>
          <a:p>
            <a:pPr marL="0" indent="0">
              <a:buNone/>
            </a:pPr>
            <a:r>
              <a:rPr lang="ru-RU" sz="2600" dirty="0">
                <a:solidFill>
                  <a:srgbClr val="00B0F0"/>
                </a:solidFill>
              </a:rPr>
              <a:t> </a:t>
            </a:r>
            <a:r>
              <a:rPr lang="ru-RU" sz="2600" dirty="0" smtClean="0">
                <a:solidFill>
                  <a:srgbClr val="00B0F0"/>
                </a:solidFill>
              </a:rPr>
              <a:t>      как …, так и…                                 не столько…, сколько…</a:t>
            </a:r>
          </a:p>
          <a:p>
            <a:pPr marL="0" indent="0">
              <a:buNone/>
            </a:pPr>
            <a:endParaRPr lang="ru-RU" sz="2600" dirty="0" smtClean="0">
              <a:solidFill>
                <a:srgbClr val="00B0F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200" dirty="0" smtClean="0">
                <a:solidFill>
                  <a:schemeClr val="bg2">
                    <a:lumMod val="25000"/>
                  </a:schemeClr>
                </a:solidFill>
              </a:rPr>
              <a:t>    Части парных союзов связывают разные понятия (разные части речи, разные падежи);</a:t>
            </a:r>
          </a:p>
          <a:p>
            <a:pPr marL="0" indent="0">
              <a:buNone/>
            </a:pPr>
            <a:r>
              <a:rPr lang="ru-RU" sz="2200" dirty="0" smtClean="0">
                <a:solidFill>
                  <a:schemeClr val="bg2">
                    <a:lumMod val="25000"/>
                  </a:schemeClr>
                </a:solidFill>
              </a:rPr>
              <a:t>        </a:t>
            </a:r>
            <a:r>
              <a:rPr lang="ru-RU" sz="1900" dirty="0" smtClean="0">
                <a:solidFill>
                  <a:schemeClr val="bg2">
                    <a:lumMod val="25000"/>
                  </a:schemeClr>
                </a:solidFill>
              </a:rPr>
              <a:t>Пример: </a:t>
            </a:r>
            <a:r>
              <a:rPr lang="ru-RU" sz="1900" i="1" dirty="0" smtClean="0">
                <a:solidFill>
                  <a:schemeClr val="bg2">
                    <a:lumMod val="25000"/>
                  </a:schemeClr>
                </a:solidFill>
              </a:rPr>
              <a:t>На тему войны созданы </a:t>
            </a:r>
            <a:r>
              <a:rPr lang="ru-RU" sz="1900" b="1" i="1" dirty="0" smtClean="0">
                <a:solidFill>
                  <a:schemeClr val="bg2">
                    <a:lumMod val="25000"/>
                  </a:schemeClr>
                </a:solidFill>
              </a:rPr>
              <a:t>не только </a:t>
            </a:r>
            <a:r>
              <a:rPr lang="ru-RU" sz="1900" i="1" u="sng" dirty="0" smtClean="0">
                <a:solidFill>
                  <a:schemeClr val="bg2">
                    <a:lumMod val="25000"/>
                  </a:schemeClr>
                </a:solidFill>
              </a:rPr>
              <a:t>кинофильмы</a:t>
            </a:r>
            <a:r>
              <a:rPr lang="ru-RU" sz="1900" i="1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ru-RU" sz="1900" b="1" i="1" dirty="0" smtClean="0">
                <a:solidFill>
                  <a:schemeClr val="bg2">
                    <a:lumMod val="25000"/>
                  </a:schemeClr>
                </a:solidFill>
              </a:rPr>
              <a:t>но и</a:t>
            </a:r>
            <a:r>
              <a:rPr lang="ru-RU" sz="1900" i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u-RU" sz="1900" i="1" u="sng" dirty="0" smtClean="0">
                <a:solidFill>
                  <a:schemeClr val="bg2">
                    <a:lumMod val="25000"/>
                  </a:schemeClr>
                </a:solidFill>
              </a:rPr>
              <a:t>поставлены спектакли.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1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u-RU" sz="1900" dirty="0" smtClean="0">
                <a:solidFill>
                  <a:schemeClr val="bg2">
                    <a:lumMod val="25000"/>
                  </a:schemeClr>
                </a:solidFill>
              </a:rPr>
              <a:t>    </a:t>
            </a:r>
            <a:r>
              <a:rPr lang="ru-RU" sz="2200" dirty="0" smtClean="0">
                <a:solidFill>
                  <a:schemeClr val="bg2">
                    <a:lumMod val="25000"/>
                  </a:schemeClr>
                </a:solidFill>
              </a:rPr>
              <a:t>Замена парных союзов;</a:t>
            </a:r>
          </a:p>
          <a:p>
            <a:pPr marL="0" indent="0">
              <a:buNone/>
            </a:pPr>
            <a:r>
              <a:rPr lang="ru-RU" sz="1900" dirty="0" smtClean="0">
                <a:solidFill>
                  <a:schemeClr val="bg2">
                    <a:lumMod val="25000"/>
                  </a:schemeClr>
                </a:solidFill>
              </a:rPr>
              <a:t>         Пример: </a:t>
            </a:r>
            <a:r>
              <a:rPr lang="ru-RU" sz="1900" i="1" dirty="0" smtClean="0">
                <a:solidFill>
                  <a:schemeClr val="bg2">
                    <a:lumMod val="25000"/>
                  </a:schemeClr>
                </a:solidFill>
              </a:rPr>
              <a:t>Созданы условия </a:t>
            </a:r>
            <a:r>
              <a:rPr lang="ru-RU" sz="1900" i="1" u="sng" dirty="0" smtClean="0">
                <a:solidFill>
                  <a:schemeClr val="bg2">
                    <a:lumMod val="25000"/>
                  </a:schemeClr>
                </a:solidFill>
              </a:rPr>
              <a:t>не только </a:t>
            </a:r>
            <a:r>
              <a:rPr lang="ru-RU" sz="1900" i="1" dirty="0" smtClean="0">
                <a:solidFill>
                  <a:schemeClr val="bg2">
                    <a:lumMod val="25000"/>
                  </a:schemeClr>
                </a:solidFill>
              </a:rPr>
              <a:t>для опубликования работ, </a:t>
            </a:r>
            <a:r>
              <a:rPr lang="ru-RU" sz="1900" i="1" u="sng" dirty="0" smtClean="0">
                <a:solidFill>
                  <a:schemeClr val="bg2">
                    <a:lumMod val="25000"/>
                  </a:schemeClr>
                </a:solidFill>
              </a:rPr>
              <a:t>а также </a:t>
            </a:r>
            <a:r>
              <a:rPr lang="ru-RU" sz="1900" i="1" dirty="0" smtClean="0">
                <a:solidFill>
                  <a:schemeClr val="bg2">
                    <a:lumMod val="25000"/>
                  </a:schemeClr>
                </a:solidFill>
              </a:rPr>
              <a:t>для их внедрения в работу. </a:t>
            </a:r>
          </a:p>
          <a:p>
            <a:pPr>
              <a:buFont typeface="Wingdings" panose="05000000000000000000" pitchFamily="2" charset="2"/>
              <a:buChar char="Ø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74141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I.</a:t>
            </a:r>
            <a:r>
              <a:rPr lang="ru-RU" dirty="0" smtClean="0">
                <a:solidFill>
                  <a:srgbClr val="FF0000"/>
                </a:solidFill>
              </a:rPr>
              <a:t>Ошибки с </a:t>
            </a:r>
            <a:r>
              <a:rPr lang="ru-RU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ОДНОРОДНЫМИ ЧЛЕНАМИ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ru-RU" sz="2600" i="1" dirty="0" smtClean="0">
                <a:solidFill>
                  <a:srgbClr val="7030A0"/>
                </a:solidFill>
              </a:rPr>
              <a:t>Соединение двух сказуемых с идущим за ними существительным,  грамматически согласующимся только с одним из них</a:t>
            </a:r>
          </a:p>
          <a:p>
            <a:pPr marL="0" indent="0">
              <a:buNone/>
            </a:pPr>
            <a:r>
              <a:rPr lang="ru-RU" sz="2600" i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sz="2600" i="1" dirty="0" smtClean="0">
                <a:solidFill>
                  <a:schemeClr val="bg2">
                    <a:lumMod val="10000"/>
                  </a:schemeClr>
                </a:solidFill>
              </a:rPr>
              <a:t>      </a:t>
            </a:r>
            <a:r>
              <a:rPr lang="ru-RU" sz="1900" dirty="0" smtClean="0">
                <a:solidFill>
                  <a:schemeClr val="bg2">
                    <a:lumMod val="10000"/>
                  </a:schemeClr>
                </a:solidFill>
              </a:rPr>
              <a:t>Пример:</a:t>
            </a:r>
            <a:r>
              <a:rPr lang="ru-RU" sz="1900" i="1" dirty="0" smtClean="0">
                <a:solidFill>
                  <a:schemeClr val="bg2">
                    <a:lumMod val="10000"/>
                  </a:schemeClr>
                </a:solidFill>
              </a:rPr>
              <a:t> Автор в статье </a:t>
            </a:r>
            <a:r>
              <a:rPr lang="ru-RU" sz="1900" i="1" u="sng" dirty="0" smtClean="0">
                <a:solidFill>
                  <a:schemeClr val="bg2">
                    <a:lumMod val="10000"/>
                  </a:schemeClr>
                </a:solidFill>
              </a:rPr>
              <a:t>исследует</a:t>
            </a:r>
            <a:r>
              <a:rPr lang="ru-RU" sz="1900" i="1" dirty="0" smtClean="0">
                <a:solidFill>
                  <a:schemeClr val="bg2">
                    <a:lumMod val="10000"/>
                  </a:schemeClr>
                </a:solidFill>
              </a:rPr>
              <a:t> (что?) и </a:t>
            </a:r>
            <a:r>
              <a:rPr lang="ru-RU" sz="1900" i="1" u="sng" dirty="0" smtClean="0">
                <a:solidFill>
                  <a:schemeClr val="bg2">
                    <a:lumMod val="10000"/>
                  </a:schemeClr>
                </a:solidFill>
              </a:rPr>
              <a:t>рассуждает</a:t>
            </a:r>
            <a:r>
              <a:rPr lang="ru-RU" sz="1900" i="1" dirty="0" smtClean="0">
                <a:solidFill>
                  <a:schemeClr val="bg2">
                    <a:lumMod val="10000"/>
                  </a:schemeClr>
                </a:solidFill>
              </a:rPr>
              <a:t> (о чём?) </a:t>
            </a:r>
            <a:r>
              <a:rPr lang="ru-RU" sz="1900" b="1" i="1" dirty="0" smtClean="0">
                <a:solidFill>
                  <a:schemeClr val="bg2">
                    <a:lumMod val="10000"/>
                  </a:schemeClr>
                </a:solidFill>
              </a:rPr>
              <a:t>о природе </a:t>
            </a:r>
            <a:r>
              <a:rPr lang="ru-RU" sz="1900" i="1" dirty="0" smtClean="0">
                <a:solidFill>
                  <a:schemeClr val="bg2">
                    <a:lumMod val="10000"/>
                  </a:schemeClr>
                </a:solidFill>
              </a:rPr>
              <a:t>света.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ru-RU" sz="2600" i="1" dirty="0" smtClean="0">
                <a:solidFill>
                  <a:srgbClr val="7030A0"/>
                </a:solidFill>
              </a:rPr>
              <a:t> Разный падеж у обобщающего слова и  следующих за ним однородных членов</a:t>
            </a:r>
          </a:p>
          <a:p>
            <a:pPr marL="0" indent="0">
              <a:buNone/>
            </a:pPr>
            <a:r>
              <a:rPr lang="ru-RU" sz="2600" i="1" dirty="0">
                <a:solidFill>
                  <a:srgbClr val="7030A0"/>
                </a:solidFill>
              </a:rPr>
              <a:t> </a:t>
            </a:r>
            <a:r>
              <a:rPr lang="ru-RU" sz="2600" i="1" dirty="0" smtClean="0">
                <a:solidFill>
                  <a:srgbClr val="7030A0"/>
                </a:solidFill>
              </a:rPr>
              <a:t>      </a:t>
            </a:r>
            <a:r>
              <a:rPr lang="ru-RU" sz="1900" dirty="0" smtClean="0">
                <a:solidFill>
                  <a:schemeClr val="bg2">
                    <a:lumMod val="10000"/>
                  </a:schemeClr>
                </a:solidFill>
              </a:rPr>
              <a:t>Пример: </a:t>
            </a:r>
            <a:r>
              <a:rPr lang="ru-RU" sz="1900" i="1" dirty="0" smtClean="0">
                <a:solidFill>
                  <a:schemeClr val="bg2">
                    <a:lumMod val="10000"/>
                  </a:schemeClr>
                </a:solidFill>
              </a:rPr>
              <a:t>Автор наделяет героя редкими </a:t>
            </a:r>
            <a:r>
              <a:rPr lang="ru-RU" sz="1900" i="1" u="sng" dirty="0" smtClean="0">
                <a:solidFill>
                  <a:schemeClr val="bg2">
                    <a:lumMod val="10000"/>
                  </a:schemeClr>
                </a:solidFill>
              </a:rPr>
              <a:t>качествами</a:t>
            </a:r>
            <a:r>
              <a:rPr lang="ru-RU" sz="1900" i="1" dirty="0" smtClean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lang="ru-RU" sz="1900" i="1" u="sng" dirty="0" smtClean="0">
                <a:solidFill>
                  <a:schemeClr val="bg2">
                    <a:lumMod val="10000"/>
                  </a:schemeClr>
                </a:solidFill>
              </a:rPr>
              <a:t>справедливость, благородство, честь. 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ru-RU" sz="2600" i="1" dirty="0" smtClean="0">
                <a:solidFill>
                  <a:srgbClr val="7030A0"/>
                </a:solidFill>
              </a:rPr>
              <a:t>Опущение разных предлогов при перечислении</a:t>
            </a:r>
          </a:p>
          <a:p>
            <a:pPr marL="0" indent="0">
              <a:buNone/>
            </a:pPr>
            <a:r>
              <a:rPr lang="ru-RU" sz="2600" i="1" dirty="0" smtClean="0">
                <a:solidFill>
                  <a:srgbClr val="7030A0"/>
                </a:solidFill>
              </a:rPr>
              <a:t>       </a:t>
            </a:r>
            <a:r>
              <a:rPr lang="ru-RU" sz="19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Пример: </a:t>
            </a:r>
            <a:r>
              <a:rPr lang="ru-RU" sz="1900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Турфирмы предлагают побывать </a:t>
            </a:r>
            <a:r>
              <a:rPr lang="ru-RU" sz="19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в</a:t>
            </a:r>
            <a:r>
              <a:rPr lang="ru-RU" sz="1900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1900" i="1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Греции, Испании, Финляндии и Кипре.</a:t>
            </a:r>
            <a:endParaRPr lang="ru-RU" sz="1900" u="sng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ru-RU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19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 </a:t>
            </a:r>
            <a:endParaRPr lang="ru-RU" sz="1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284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91" y="415971"/>
            <a:ext cx="8135303" cy="247178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27" y="3008811"/>
            <a:ext cx="89630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60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010" y="596810"/>
            <a:ext cx="6445703" cy="557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9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20" y="251733"/>
            <a:ext cx="5223783" cy="32099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65" y="3461633"/>
            <a:ext cx="58007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87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980" y="799692"/>
            <a:ext cx="59721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17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905" y="642937"/>
            <a:ext cx="571500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840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1046</Words>
  <Application>Microsoft Office PowerPoint</Application>
  <PresentationFormat>Широкоэкранный</PresentationFormat>
  <Paragraphs>130</Paragraphs>
  <Slides>28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6" baseType="lpstr">
      <vt:lpstr>Arial</vt:lpstr>
      <vt:lpstr>Arial Black</vt:lpstr>
      <vt:lpstr>Calibri</vt:lpstr>
      <vt:lpstr>Calibri Light</vt:lpstr>
      <vt:lpstr>Century Gothic</vt:lpstr>
      <vt:lpstr>Montserrat Light</vt:lpstr>
      <vt:lpstr>Wingdings</vt:lpstr>
      <vt:lpstr>Тема Office</vt:lpstr>
      <vt:lpstr>Задание 8</vt:lpstr>
      <vt:lpstr>I.Ошибки с ОДНОРОДНЫМИ ЧЛЕНАМИ</vt:lpstr>
      <vt:lpstr>I.Ошибки с ОДНОРОДНЫМИ ЧЛЕНАМИ</vt:lpstr>
      <vt:lpstr>I.Ошибки с ОДНОРОДНЫМИ ЧЛЕНАМИ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II.Ошибки с ПРИЧАСТНЫМИ ОБОРОТАМИ</vt:lpstr>
      <vt:lpstr>II.Ошибки с ПРИЧАСТНЫМИ ОБОРОТАМИ</vt:lpstr>
      <vt:lpstr>Презентация PowerPoint</vt:lpstr>
      <vt:lpstr>Презентация PowerPoint</vt:lpstr>
      <vt:lpstr>III.Ошибки с ДЕЕПРИЧАСТНЫМИ ОБОРОТАМИ  </vt:lpstr>
      <vt:lpstr>III.Ошибки с ДЕЕПРИЧАСТНЫМИ ОБОРОТАМИ</vt:lpstr>
      <vt:lpstr>Презентация PowerPoint</vt:lpstr>
      <vt:lpstr>Презентация PowerPoint</vt:lpstr>
      <vt:lpstr>IV. Нарушение связи между ПОДЛЕЖАЩИМ И СКАЗУЕМЫМ</vt:lpstr>
      <vt:lpstr>IV. Нарушение связи между ПОДЛЕЖАЩИМ И СКАЗУЕМЫМ</vt:lpstr>
      <vt:lpstr>Презентация PowerPoint</vt:lpstr>
      <vt:lpstr>V. Неправильное употребление ЧИСЛИТЕЛЬНОГО</vt:lpstr>
      <vt:lpstr>VI. Неправильное употребление ПАДЕЖНОЙ ФОРМЫ СУЩЕСТВИТЕЛЬНОГО С ПРЕДЛОГОМ</vt:lpstr>
      <vt:lpstr>Презентация PowerPoint</vt:lpstr>
      <vt:lpstr>VII. Ошибки с построением  СПП</vt:lpstr>
      <vt:lpstr>Презентация PowerPoint</vt:lpstr>
      <vt:lpstr>Презентация PowerPoint</vt:lpstr>
      <vt:lpstr>VIII. Ошибки с НЕСОГЛАСОВАННЫМ ПРИЛОЖЕНИЕМ</vt:lpstr>
      <vt:lpstr>X. Ошибки с КОСВЕННОЙ РЕЧЬЮ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Задание 8</dc:title>
  <dc:creator>Жан Жак Пиджак</dc:creator>
  <cp:lastModifiedBy>1</cp:lastModifiedBy>
  <cp:revision>39</cp:revision>
  <dcterms:created xsi:type="dcterms:W3CDTF">2020-04-03T10:44:29Z</dcterms:created>
  <dcterms:modified xsi:type="dcterms:W3CDTF">2022-03-09T08:00:22Z</dcterms:modified>
</cp:coreProperties>
</file>